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6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  <p:sldId id="269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F9FF2-E2D1-41DD-A57B-3E3C985BAF22}" type="datetimeFigureOut">
              <a:rPr lang="cs-CZ" smtClean="0"/>
              <a:t>3. 7. 2013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D63ED-5E6C-4518-B51D-D888B4C43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54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C92476-C21C-489C-867A-524E7D29A928}" type="datetime1">
              <a:rPr lang="cs-CZ" smtClean="0"/>
              <a:t>3. 7. 2013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F931C2-843C-4584-BAFD-0589D4E41421}" type="datetime1">
              <a:rPr lang="cs-CZ" smtClean="0"/>
              <a:t>3. 7. 2013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25CF03-5D0C-4B27-AF53-EC40A0958E35}" type="datetime1">
              <a:rPr lang="cs-CZ" smtClean="0"/>
              <a:t>3. 7. 2013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EFB18-E6C8-4D64-A3D4-647B559B634B}" type="datetime1">
              <a:rPr lang="cs-CZ" smtClean="0"/>
              <a:t>3. 7. 2013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91CCF-DE5E-4009-A61F-C8B1C02F658D}" type="datetime1">
              <a:rPr lang="cs-CZ" smtClean="0"/>
              <a:t>3. 7. 2013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EF9DB2-7920-48FB-BEF4-99ECE8F16C38}" type="datetime1">
              <a:rPr lang="cs-CZ" smtClean="0"/>
              <a:t>3. 7. 2013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547CD-1684-4FCF-96AF-C97AFD9FDDBF}" type="datetime1">
              <a:rPr lang="cs-CZ" smtClean="0"/>
              <a:t>3. 7. 2013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E0032-908A-4F22-993D-68D338582A96}" type="datetime1">
              <a:rPr lang="cs-CZ" smtClean="0"/>
              <a:t>3. 7. 2013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7F12A2-198F-4F96-8922-BA07944936F6}" type="datetime1">
              <a:rPr lang="cs-CZ" smtClean="0"/>
              <a:t>3. 7. 2013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C4065D-8121-45D8-8F6A-344F131FE548}" type="datetime1">
              <a:rPr lang="cs-CZ" smtClean="0"/>
              <a:t>3. 7. 2013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B217AB-3A12-4522-9756-1D6ABF2DCF7B}" type="datetime1">
              <a:rPr lang="cs-CZ" smtClean="0"/>
              <a:t>3. 7. 2013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AEBFFD3-D326-45C4-8477-ABFF9191B96C}" type="datetime1">
              <a:rPr lang="cs-CZ" smtClean="0"/>
              <a:t>3. 7. 2013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328C6DB-43BC-4015-A929-45F646AAFAC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8053" y="4941168"/>
            <a:ext cx="5756275" cy="1423987"/>
          </a:xfrm>
          <a:prstGeom prst="rect">
            <a:avLst/>
          </a:prstGeom>
          <a:noFill/>
        </p:spPr>
      </p:pic>
      <p:pic>
        <p:nvPicPr>
          <p:cNvPr id="12290" name="Obrázek 2" descr="logo_kspa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994" r="4430" b="3265"/>
          <a:stretch>
            <a:fillRect/>
          </a:stretch>
        </p:blipFill>
        <p:spPr bwMode="auto">
          <a:xfrm>
            <a:off x="323528" y="93989"/>
            <a:ext cx="2073384" cy="1167376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09836" y="6437947"/>
            <a:ext cx="75243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Tento výukový materiál vznikl v rámci Operačního programu Vzdělávání pro konkurenceschopnost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55776" y="295990"/>
            <a:ext cx="6105832" cy="338554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1. KŠPA Kladno, s. r. o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., Holandská 2531, 272 </a:t>
            </a: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01 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Kladno, www.1kspa.cz</a:t>
            </a:r>
            <a:endParaRPr lang="cs-CZ" sz="1100" b="1" i="1" dirty="0">
              <a:solidFill>
                <a:srgbClr val="003366"/>
              </a:solidFill>
              <a:latin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330861"/>
              </p:ext>
            </p:extLst>
          </p:nvPr>
        </p:nvGraphicFramePr>
        <p:xfrm>
          <a:off x="1043609" y="1473200"/>
          <a:ext cx="7618000" cy="301752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376264"/>
                <a:gridCol w="5241736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projektu: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CZ.1.07/1.5.00/34.0292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VY_22_INOVACE_ANJ-GRAMATIKA-32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Tematický celek (sada):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ANJ-GRAMATIKA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Téma (název)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Frázová slovesa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Předmět: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Anglický</a:t>
                      </a:r>
                      <a:r>
                        <a:rPr lang="cs-CZ" sz="1600" b="1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jazyk</a:t>
                      </a:r>
                      <a:endParaRPr lang="cs-CZ" sz="1600" b="1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Ročník /  Obor studia: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3. - 4. / všechny</a:t>
                      </a:r>
                      <a:r>
                        <a:rPr lang="cs-CZ" sz="1600" b="1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obory studia</a:t>
                      </a:r>
                      <a:endParaRPr lang="cs-CZ" sz="1600" b="1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 /</a:t>
                      </a:r>
                      <a:r>
                        <a:rPr kumimoji="0" lang="cs-CZ" sz="14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datum vytvoření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Monika</a:t>
                      </a:r>
                      <a:r>
                        <a:rPr lang="cs-CZ" sz="16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baseline="0" dirty="0" err="1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Vaidlová</a:t>
                      </a:r>
                      <a:r>
                        <a:rPr lang="cs-CZ" sz="16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/ 18.03.2013</a:t>
                      </a:r>
                      <a:endParaRPr lang="cs-CZ" sz="16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Anotace: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Žáci</a:t>
                      </a:r>
                      <a:r>
                        <a:rPr lang="cs-CZ" sz="12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se seznámí s  frázovými slovesy.</a:t>
                      </a:r>
                      <a:endParaRPr lang="cs-CZ" sz="12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Metodický pokyn:</a:t>
                      </a:r>
                      <a:endParaRPr kumimoji="0" lang="cs-CZ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sz="12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je určena  k  výuce a samostudiu.</a:t>
                      </a:r>
                      <a:endParaRPr lang="cs-CZ" sz="12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6980-8D72-49BE-9684-0AC4E303A8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6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ove</a:t>
            </a:r>
            <a:r>
              <a:rPr lang="cs-CZ" dirty="0" smtClean="0"/>
              <a:t> in-nastěhovat se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-posadit se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tand</a:t>
            </a:r>
            <a:r>
              <a:rPr lang="cs-CZ" dirty="0" smtClean="0"/>
              <a:t> up-stoupnout si</a:t>
            </a:r>
          </a:p>
          <a:p>
            <a:r>
              <a:rPr lang="cs-CZ" dirty="0" err="1"/>
              <a:t>w</a:t>
            </a:r>
            <a:r>
              <a:rPr lang="cs-CZ" dirty="0" err="1" smtClean="0"/>
              <a:t>arm</a:t>
            </a:r>
            <a:r>
              <a:rPr lang="cs-CZ" dirty="0" smtClean="0"/>
              <a:t> up-oteplovat se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7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Další ukázka frázových sloves.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</a:t>
            </a:r>
            <a:r>
              <a:rPr lang="cs-CZ" dirty="0" err="1" smtClean="0"/>
              <a:t>et</a:t>
            </a:r>
            <a:r>
              <a:rPr lang="cs-CZ" dirty="0" smtClean="0"/>
              <a:t> on-dařit se, rozumět si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-dávat pozor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up-vyhledat v knize</a:t>
            </a:r>
          </a:p>
          <a:p>
            <a:r>
              <a:rPr lang="cs-CZ" dirty="0"/>
              <a:t>m</a:t>
            </a:r>
            <a:r>
              <a:rPr lang="cs-CZ" dirty="0" smtClean="0"/>
              <a:t>ake do </a:t>
            </a:r>
            <a:r>
              <a:rPr lang="cs-CZ" dirty="0" err="1" smtClean="0"/>
              <a:t>with</a:t>
            </a:r>
            <a:r>
              <a:rPr lang="cs-CZ" dirty="0" smtClean="0"/>
              <a:t>-vystačit si s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ut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-odložit časově, odradit</a:t>
            </a:r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-být po kom, podobat se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ake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-odletět, vzlétnout</a:t>
            </a:r>
          </a:p>
          <a:p>
            <a:r>
              <a:rPr lang="cs-CZ" dirty="0" err="1"/>
              <a:t>t</a:t>
            </a:r>
            <a:r>
              <a:rPr lang="cs-CZ" smtClean="0"/>
              <a:t>urn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-přepnout kanál v TV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4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Procvičení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68760"/>
            <a:ext cx="6624736" cy="4968552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6980-8D72-49BE-9684-0AC4E303A8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Vytvořte věty.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ould</a:t>
            </a:r>
            <a:r>
              <a:rPr lang="cs-CZ" dirty="0" smtClean="0"/>
              <a:t> / I / on / </a:t>
            </a:r>
            <a:r>
              <a:rPr lang="cs-CZ" dirty="0" err="1" smtClean="0"/>
              <a:t>shoes</a:t>
            </a:r>
            <a:r>
              <a:rPr lang="cs-CZ" dirty="0" smtClean="0"/>
              <a:t> / these / </a:t>
            </a:r>
            <a:r>
              <a:rPr lang="cs-CZ" dirty="0" err="1" smtClean="0"/>
              <a:t>try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Could</a:t>
            </a:r>
            <a:r>
              <a:rPr lang="cs-CZ" dirty="0" smtClean="0"/>
              <a:t> I </a:t>
            </a:r>
            <a:r>
              <a:rPr lang="cs-CZ" dirty="0" err="1" smtClean="0"/>
              <a:t>try</a:t>
            </a:r>
            <a:r>
              <a:rPr lang="cs-CZ" dirty="0" smtClean="0"/>
              <a:t> these </a:t>
            </a:r>
            <a:r>
              <a:rPr lang="cs-CZ" dirty="0" err="1" smtClean="0"/>
              <a:t>shoes</a:t>
            </a:r>
            <a:r>
              <a:rPr lang="cs-CZ" dirty="0" smtClean="0"/>
              <a:t> on (</a:t>
            </a:r>
            <a:r>
              <a:rPr lang="cs-CZ" dirty="0" err="1" smtClean="0"/>
              <a:t>try</a:t>
            </a:r>
            <a:r>
              <a:rPr lang="cs-CZ" dirty="0" smtClean="0"/>
              <a:t> on these </a:t>
            </a:r>
            <a:r>
              <a:rPr lang="cs-CZ" dirty="0" err="1" smtClean="0"/>
              <a:t>shoes</a:t>
            </a:r>
            <a:r>
              <a:rPr lang="cs-CZ" dirty="0" smtClean="0"/>
              <a:t>)?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bout</a:t>
            </a:r>
            <a:r>
              <a:rPr lang="cs-CZ" dirty="0" smtClean="0"/>
              <a:t> / film / </a:t>
            </a:r>
            <a:r>
              <a:rPr lang="cs-CZ" dirty="0" err="1" smtClean="0"/>
              <a:t>find</a:t>
            </a:r>
            <a:r>
              <a:rPr lang="cs-CZ" dirty="0" smtClean="0"/>
              <a:t> / he / more / </a:t>
            </a:r>
            <a:r>
              <a:rPr lang="cs-CZ" dirty="0" err="1" smtClean="0"/>
              <a:t>out</a:t>
            </a:r>
            <a:r>
              <a:rPr lang="cs-CZ" dirty="0" smtClean="0"/>
              <a:t> / </a:t>
            </a:r>
            <a:r>
              <a:rPr lang="cs-CZ" dirty="0" err="1" smtClean="0"/>
              <a:t>this</a:t>
            </a:r>
            <a:r>
              <a:rPr lang="cs-CZ" dirty="0" smtClean="0"/>
              <a:t> / to / </a:t>
            </a:r>
            <a:r>
              <a:rPr lang="cs-CZ" dirty="0" err="1" smtClean="0"/>
              <a:t>want</a:t>
            </a:r>
            <a:endParaRPr lang="cs-CZ" dirty="0" smtClean="0"/>
          </a:p>
          <a:p>
            <a:r>
              <a:rPr lang="cs-CZ" dirty="0" smtClean="0"/>
              <a:t>He </a:t>
            </a:r>
            <a:r>
              <a:rPr lang="cs-CZ" dirty="0" err="1" smtClean="0"/>
              <a:t>wants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more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film.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oing</a:t>
            </a:r>
            <a:r>
              <a:rPr lang="cs-CZ" dirty="0" smtClean="0"/>
              <a:t> / Tom / </a:t>
            </a:r>
            <a:r>
              <a:rPr lang="cs-CZ" dirty="0" err="1" smtClean="0"/>
              <a:t>is</a:t>
            </a:r>
            <a:r>
              <a:rPr lang="cs-CZ" dirty="0" smtClean="0"/>
              <a:t> / </a:t>
            </a:r>
            <a:r>
              <a:rPr lang="cs-CZ" dirty="0" err="1" smtClean="0"/>
              <a:t>now</a:t>
            </a:r>
            <a:r>
              <a:rPr lang="cs-CZ" dirty="0" smtClean="0"/>
              <a:t> / </a:t>
            </a:r>
            <a:r>
              <a:rPr lang="cs-CZ" dirty="0" err="1" smtClean="0"/>
              <a:t>out</a:t>
            </a:r>
            <a:r>
              <a:rPr lang="cs-CZ" dirty="0" smtClean="0"/>
              <a:t> / </a:t>
            </a:r>
            <a:r>
              <a:rPr lang="cs-CZ" dirty="0" err="1" smtClean="0"/>
              <a:t>who</a:t>
            </a:r>
            <a:r>
              <a:rPr lang="cs-CZ" dirty="0" smtClean="0"/>
              <a:t> / </a:t>
            </a:r>
            <a:r>
              <a:rPr lang="cs-CZ" dirty="0" err="1" smtClean="0"/>
              <a:t>with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Tom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now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43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3863" y="5157192"/>
            <a:ext cx="5756275" cy="1423987"/>
          </a:xfrm>
          <a:prstGeom prst="rect">
            <a:avLst/>
          </a:prstGeom>
          <a:noFill/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403648" y="4591472"/>
            <a:ext cx="7128791" cy="493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Materiály jsou určeny pro bezplatné používání pro potřeby výuky a vzdělávání na všech typech škol a školských zařízení. Jakékoli další využití podléhá autorskému zákonu.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Použité zdroje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3024337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400" dirty="0"/>
              <a:t>GNARLY, </a:t>
            </a:r>
            <a:r>
              <a:rPr lang="cs-CZ" sz="1400" dirty="0" err="1"/>
              <a:t>Craig</a:t>
            </a:r>
            <a:r>
              <a:rPr lang="cs-CZ" sz="1400" dirty="0"/>
              <a:t>. </a:t>
            </a:r>
            <a:r>
              <a:rPr lang="cs-CZ" sz="1400" i="1" dirty="0"/>
              <a:t>en.wikipedia.org</a:t>
            </a:r>
            <a:r>
              <a:rPr lang="cs-CZ" sz="1400" dirty="0"/>
              <a:t> [online]. [cit. 10.1.2013]. Dostupný na WWW: http://en.wikipedia.org/wiki/File:Studying.jpg </a:t>
            </a:r>
            <a:endParaRPr lang="cs-CZ" sz="1400" dirty="0" smtClean="0"/>
          </a:p>
          <a:p>
            <a:pPr marL="82296" indent="0">
              <a:buNone/>
            </a:pPr>
            <a:r>
              <a:rPr lang="cs-CZ" sz="1400" dirty="0"/>
              <a:t>PETERS, Sarah; GRÁF, Tomáš. </a:t>
            </a:r>
            <a:r>
              <a:rPr lang="cs-CZ" sz="1400" i="1" dirty="0"/>
              <a:t>TIME TO TALK 3.díl</a:t>
            </a:r>
            <a:r>
              <a:rPr lang="cs-CZ" sz="1400" dirty="0"/>
              <a:t>. </a:t>
            </a:r>
            <a:r>
              <a:rPr lang="cs-CZ" sz="1400"/>
              <a:t>Praha: Polyglot, 2003, ISBN 80-86195-27-9.</a:t>
            </a:r>
            <a:endParaRPr lang="cs-CZ" sz="1400" b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6980-8D72-49BE-9684-0AC4E303A83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4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Frázová slovesa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5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TVOŘENÍ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800" dirty="0" smtClean="0"/>
              <a:t>Frázové sloveso se skládá ze dvou částí-</a:t>
            </a:r>
          </a:p>
          <a:p>
            <a:pPr marL="82296" indent="0">
              <a:buNone/>
            </a:pPr>
            <a:r>
              <a:rPr lang="cs-CZ" sz="5800" dirty="0" smtClean="0"/>
              <a:t>   </a:t>
            </a:r>
            <a:r>
              <a:rPr lang="cs-CZ" sz="5800" dirty="0" smtClean="0">
                <a:solidFill>
                  <a:srgbClr val="FF0000"/>
                </a:solidFill>
              </a:rPr>
              <a:t>sloveso </a:t>
            </a:r>
            <a:r>
              <a:rPr lang="cs-CZ" sz="5800" dirty="0" smtClean="0"/>
              <a:t>+</a:t>
            </a:r>
            <a:r>
              <a:rPr lang="cs-CZ" sz="5800" dirty="0" smtClean="0">
                <a:solidFill>
                  <a:srgbClr val="FF0000"/>
                </a:solidFill>
              </a:rPr>
              <a:t> </a:t>
            </a:r>
            <a:r>
              <a:rPr lang="cs-CZ" sz="5800" dirty="0">
                <a:solidFill>
                  <a:srgbClr val="FF0000"/>
                </a:solidFill>
              </a:rPr>
              <a:t>částice</a:t>
            </a:r>
            <a:r>
              <a:rPr lang="cs-CZ" sz="5800" dirty="0"/>
              <a:t> (příslovce, </a:t>
            </a:r>
            <a:r>
              <a:rPr lang="cs-CZ" sz="5800" dirty="0" smtClean="0"/>
              <a:t>předložka</a:t>
            </a:r>
          </a:p>
          <a:p>
            <a:pPr marL="82296" indent="0">
              <a:buNone/>
            </a:pPr>
            <a:r>
              <a:rPr lang="cs-CZ" sz="5800" dirty="0" smtClean="0"/>
              <a:t>   </a:t>
            </a:r>
            <a:r>
              <a:rPr lang="cs-CZ" sz="5800" dirty="0"/>
              <a:t>nebo obojí </a:t>
            </a:r>
            <a:r>
              <a:rPr lang="cs-CZ" sz="5800" dirty="0" smtClean="0"/>
              <a:t>)</a:t>
            </a:r>
          </a:p>
          <a:p>
            <a:pPr marL="82296" indent="0">
              <a:buNone/>
            </a:pPr>
            <a:r>
              <a:rPr lang="cs-CZ" sz="5800" dirty="0"/>
              <a:t> </a:t>
            </a:r>
            <a:r>
              <a:rPr lang="cs-CZ" sz="5800" dirty="0" smtClean="0"/>
              <a:t>  </a:t>
            </a:r>
            <a:r>
              <a:rPr lang="cs-CZ" sz="5800" dirty="0"/>
              <a:t>( </a:t>
            </a:r>
            <a:r>
              <a:rPr lang="cs-CZ" sz="5800" dirty="0" err="1">
                <a:solidFill>
                  <a:srgbClr val="FF0000"/>
                </a:solidFill>
              </a:rPr>
              <a:t>look</a:t>
            </a:r>
            <a:r>
              <a:rPr lang="cs-CZ" sz="5800" dirty="0"/>
              <a:t> ) + ( </a:t>
            </a:r>
            <a:r>
              <a:rPr lang="cs-CZ" sz="5800" dirty="0" err="1">
                <a:solidFill>
                  <a:srgbClr val="FF0000"/>
                </a:solidFill>
              </a:rPr>
              <a:t>for</a:t>
            </a:r>
            <a:r>
              <a:rPr lang="cs-CZ" sz="5800" dirty="0">
                <a:solidFill>
                  <a:srgbClr val="FF0000"/>
                </a:solidFill>
              </a:rPr>
              <a:t>, forward to</a:t>
            </a:r>
            <a:r>
              <a:rPr lang="cs-CZ" sz="5800" dirty="0"/>
              <a:t> </a:t>
            </a:r>
            <a:r>
              <a:rPr lang="cs-CZ" sz="5800" dirty="0" smtClean="0"/>
              <a:t>)</a:t>
            </a:r>
          </a:p>
          <a:p>
            <a:pPr marL="82296" indent="0">
              <a:buNone/>
            </a:pPr>
            <a:endParaRPr lang="cs-CZ" sz="5800" dirty="0"/>
          </a:p>
          <a:p>
            <a:pPr marL="82296" indent="0">
              <a:buNone/>
            </a:pPr>
            <a:r>
              <a:rPr lang="cs-CZ" sz="5800" dirty="0" smtClean="0"/>
              <a:t>    </a:t>
            </a:r>
            <a:r>
              <a:rPr lang="cs-CZ" sz="5800" dirty="0"/>
              <a:t>Frázová slovesa často </a:t>
            </a:r>
            <a:r>
              <a:rPr lang="cs-CZ" sz="5800" dirty="0" smtClean="0"/>
              <a:t>mají několik zcela</a:t>
            </a:r>
            <a:endParaRPr lang="cs-CZ" sz="5800" dirty="0"/>
          </a:p>
          <a:p>
            <a:pPr marL="82296" indent="0">
              <a:buNone/>
            </a:pPr>
            <a:r>
              <a:rPr lang="cs-CZ" sz="5800" dirty="0" smtClean="0"/>
              <a:t>    odlišných významů.</a:t>
            </a:r>
          </a:p>
          <a:p>
            <a:pPr marL="82296" indent="0">
              <a:buNone/>
            </a:pPr>
            <a:endParaRPr lang="cs-CZ" sz="5800" dirty="0" smtClean="0"/>
          </a:p>
          <a:p>
            <a:pPr marL="82296" indent="0">
              <a:buNone/>
            </a:pPr>
            <a:r>
              <a:rPr lang="cs-CZ" sz="5800" dirty="0"/>
              <a:t> </a:t>
            </a:r>
            <a:r>
              <a:rPr lang="cs-CZ" sz="5800" dirty="0" smtClean="0"/>
              <a:t>   </a:t>
            </a:r>
            <a:r>
              <a:rPr lang="cs-CZ" sz="5800" dirty="0" err="1" smtClean="0"/>
              <a:t>take</a:t>
            </a:r>
            <a:r>
              <a:rPr lang="cs-CZ" sz="5800" dirty="0" smtClean="0"/>
              <a:t> </a:t>
            </a:r>
            <a:r>
              <a:rPr lang="cs-CZ" sz="5800" dirty="0" err="1" smtClean="0"/>
              <a:t>off</a:t>
            </a:r>
            <a:r>
              <a:rPr lang="cs-CZ" sz="5800" dirty="0" smtClean="0"/>
              <a:t> – </a:t>
            </a:r>
            <a:r>
              <a:rPr lang="cs-CZ" sz="5800" dirty="0" smtClean="0">
                <a:solidFill>
                  <a:srgbClr val="FF0000"/>
                </a:solidFill>
              </a:rPr>
              <a:t>svléci, zout, vzlétnout</a:t>
            </a:r>
            <a:endParaRPr lang="cs-CZ" sz="5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cs-CZ" sz="5800" dirty="0" smtClean="0"/>
              <a:t>    let </a:t>
            </a:r>
            <a:r>
              <a:rPr lang="cs-CZ" sz="5800" dirty="0" err="1" smtClean="0"/>
              <a:t>down</a:t>
            </a:r>
            <a:r>
              <a:rPr lang="cs-CZ" sz="5800" dirty="0" smtClean="0"/>
              <a:t> – </a:t>
            </a:r>
            <a:r>
              <a:rPr lang="cs-CZ" sz="5800" dirty="0" smtClean="0">
                <a:solidFill>
                  <a:srgbClr val="FF0000"/>
                </a:solidFill>
              </a:rPr>
              <a:t>popustit oděv, zklamat </a:t>
            </a:r>
            <a:endParaRPr lang="cs-CZ" sz="5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dirty="0" smtClean="0"/>
              <a:t>   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1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některých frázových sloves je možné odvodit z významu obou částí (</a:t>
            </a:r>
            <a:r>
              <a:rPr lang="cs-CZ" dirty="0" err="1" smtClean="0">
                <a:solidFill>
                  <a:srgbClr val="FF0000"/>
                </a:solidFill>
              </a:rPr>
              <a:t>come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back</a:t>
            </a:r>
            <a:r>
              <a:rPr lang="cs-CZ" dirty="0"/>
              <a:t> </a:t>
            </a:r>
            <a:r>
              <a:rPr lang="cs-CZ" dirty="0" smtClean="0"/>
              <a:t>- vrátit se)</a:t>
            </a:r>
          </a:p>
          <a:p>
            <a:r>
              <a:rPr lang="cs-CZ" dirty="0" smtClean="0"/>
              <a:t>Jindy je však odvození významu obtížné(</a:t>
            </a:r>
            <a:r>
              <a:rPr lang="cs-CZ" dirty="0" err="1" smtClean="0">
                <a:solidFill>
                  <a:srgbClr val="FF0000"/>
                </a:solidFill>
              </a:rPr>
              <a:t>find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out</a:t>
            </a:r>
            <a:r>
              <a:rPr lang="cs-CZ" dirty="0" smtClean="0"/>
              <a:t> – zjistit) a význam takového slovesa nemusí na první pohled vůbec souviset s významem jeho jednotlivých částí.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25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některých frázových sloves, která mají vazbu na předmět, je možný dvojí slovosled:</a:t>
            </a:r>
          </a:p>
          <a:p>
            <a:r>
              <a:rPr lang="cs-CZ" dirty="0" smtClean="0"/>
              <a:t>-předmět následuje po částici: </a:t>
            </a:r>
            <a:r>
              <a:rPr lang="cs-CZ" dirty="0" err="1" smtClean="0"/>
              <a:t>turn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light</a:t>
            </a:r>
            <a:r>
              <a:rPr lang="cs-CZ" dirty="0" smtClean="0"/>
              <a:t> (zhasnout světlo)</a:t>
            </a:r>
          </a:p>
          <a:p>
            <a:endParaRPr lang="cs-CZ" dirty="0" smtClean="0"/>
          </a:p>
          <a:p>
            <a:r>
              <a:rPr lang="cs-CZ" dirty="0" smtClean="0"/>
              <a:t>-předmět je mezi základním slovesem a částicí: </a:t>
            </a:r>
            <a:r>
              <a:rPr lang="cs-CZ" dirty="0" err="1" smtClean="0"/>
              <a:t>turn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light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(zhasnout světlo) 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Frázová slovesa, u kterých je možný dvojí slovosled (příklady).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</a:t>
            </a:r>
            <a:r>
              <a:rPr lang="cs-CZ" dirty="0" err="1" smtClean="0"/>
              <a:t>ut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-vystřihnout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 up-zapnout kabát, boty</a:t>
            </a:r>
          </a:p>
          <a:p>
            <a:r>
              <a:rPr lang="cs-CZ" dirty="0" err="1"/>
              <a:t>f</a:t>
            </a:r>
            <a:r>
              <a:rPr lang="cs-CZ" dirty="0" err="1" smtClean="0"/>
              <a:t>ill</a:t>
            </a:r>
            <a:r>
              <a:rPr lang="cs-CZ" dirty="0" smtClean="0"/>
              <a:t> in-vyplnit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ay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-splatit dluh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ick</a:t>
            </a:r>
            <a:r>
              <a:rPr lang="cs-CZ" dirty="0" smtClean="0"/>
              <a:t> up-vyzvednout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ut</a:t>
            </a:r>
            <a:r>
              <a:rPr lang="cs-CZ" dirty="0" smtClean="0"/>
              <a:t> on-obléknout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witch</a:t>
            </a:r>
            <a:r>
              <a:rPr lang="cs-CZ" dirty="0" smtClean="0"/>
              <a:t> on-zapnout</a:t>
            </a:r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-svléknout, zout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45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</a:t>
            </a:r>
            <a:r>
              <a:rPr lang="cs-CZ" dirty="0" err="1" smtClean="0"/>
              <a:t>ry</a:t>
            </a:r>
            <a:r>
              <a:rPr lang="cs-CZ" dirty="0" smtClean="0"/>
              <a:t> on-vyzkoušet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urn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-vypnout</a:t>
            </a:r>
          </a:p>
          <a:p>
            <a:r>
              <a:rPr lang="cs-CZ" dirty="0" err="1"/>
              <a:t>t</a:t>
            </a:r>
            <a:r>
              <a:rPr lang="cs-CZ" dirty="0" err="1" smtClean="0"/>
              <a:t>urn</a:t>
            </a:r>
            <a:r>
              <a:rPr lang="cs-CZ" dirty="0" smtClean="0"/>
              <a:t> on-zapnout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3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Frázová slovesa, která mají předmět pouze po částici (příklady).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</a:t>
            </a:r>
            <a:r>
              <a:rPr lang="cs-CZ" dirty="0" err="1" smtClean="0"/>
              <a:t>ive</a:t>
            </a:r>
            <a:r>
              <a:rPr lang="cs-CZ" dirty="0" smtClean="0"/>
              <a:t> up-přestat, vzdát se čeho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-starat se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-hledat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forward to-těšit se na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ook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-projít, prolistovat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POZOR</a:t>
            </a:r>
          </a:p>
          <a:p>
            <a:r>
              <a:rPr lang="cs-CZ" dirty="0" smtClean="0"/>
              <a:t>Ale – </a:t>
            </a:r>
            <a:r>
              <a:rPr lang="cs-CZ" dirty="0" err="1" smtClean="0"/>
              <a:t>give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up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5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Frázová slovesa, která se v uvedeném významu užívají bez předmětu.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</a:t>
            </a:r>
            <a:r>
              <a:rPr lang="cs-CZ" dirty="0" err="1" smtClean="0"/>
              <a:t>ome</a:t>
            </a:r>
            <a:r>
              <a:rPr lang="cs-CZ" dirty="0" smtClean="0"/>
              <a:t> in-vstoupit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r>
              <a:rPr lang="cs-CZ" dirty="0" smtClean="0"/>
              <a:t>-utéci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et</a:t>
            </a:r>
            <a:r>
              <a:rPr lang="cs-CZ" dirty="0" smtClean="0"/>
              <a:t> in-nastoupit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-vystoupit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ive</a:t>
            </a:r>
            <a:r>
              <a:rPr lang="cs-CZ" dirty="0" smtClean="0"/>
              <a:t> up-vzdát se</a:t>
            </a:r>
            <a:endParaRPr lang="cs-CZ" dirty="0"/>
          </a:p>
          <a:p>
            <a:r>
              <a:rPr lang="cs-CZ" dirty="0"/>
              <a:t>g</a:t>
            </a:r>
            <a:r>
              <a:rPr lang="cs-CZ" dirty="0" smtClean="0"/>
              <a:t>o </a:t>
            </a:r>
            <a:r>
              <a:rPr lang="cs-CZ" dirty="0" err="1" smtClean="0"/>
              <a:t>out</a:t>
            </a:r>
            <a:r>
              <a:rPr lang="cs-CZ" dirty="0" smtClean="0"/>
              <a:t>-chodit o vztahu</a:t>
            </a:r>
          </a:p>
          <a:p>
            <a:r>
              <a:rPr lang="cs-CZ" dirty="0" err="1"/>
              <a:t>l</a:t>
            </a:r>
            <a:r>
              <a:rPr lang="cs-CZ" dirty="0" err="1" smtClean="0"/>
              <a:t>ie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-lehnout si</a:t>
            </a:r>
          </a:p>
          <a:p>
            <a:r>
              <a:rPr lang="cs-CZ" dirty="0" err="1"/>
              <a:t>m</a:t>
            </a:r>
            <a:r>
              <a:rPr lang="cs-CZ" dirty="0" err="1" smtClean="0"/>
              <a:t>ove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r>
              <a:rPr lang="cs-CZ" dirty="0" smtClean="0"/>
              <a:t>-odstěhovat se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C6DB-43BC-4015-A929-45F646AAFAC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6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574</Words>
  <Application>Microsoft Office PowerPoint</Application>
  <PresentationFormat>Předvádění na obrazovce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Slunovrat</vt:lpstr>
      <vt:lpstr>Prezentace aplikace PowerPoint</vt:lpstr>
      <vt:lpstr>Frázová slovesa</vt:lpstr>
      <vt:lpstr>TVOŘENÍ</vt:lpstr>
      <vt:lpstr>Prezentace aplikace PowerPoint</vt:lpstr>
      <vt:lpstr>Prezentace aplikace PowerPoint</vt:lpstr>
      <vt:lpstr>Frázová slovesa, u kterých je možný dvojí slovosled (příklady).</vt:lpstr>
      <vt:lpstr>Prezentace aplikace PowerPoint</vt:lpstr>
      <vt:lpstr>Frázová slovesa, která mají předmět pouze po částici (příklady).</vt:lpstr>
      <vt:lpstr>Frázová slovesa, která se v uvedeném významu užívají bez předmětu.</vt:lpstr>
      <vt:lpstr>Prezentace aplikace PowerPoint</vt:lpstr>
      <vt:lpstr>Další ukázka frázových sloves.</vt:lpstr>
      <vt:lpstr>Procvičení</vt:lpstr>
      <vt:lpstr>Vytvořte věty.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Vaidlová</dc:creator>
  <cp:lastModifiedBy>Martin Štorek</cp:lastModifiedBy>
  <cp:revision>19</cp:revision>
  <dcterms:created xsi:type="dcterms:W3CDTF">2013-03-15T07:29:46Z</dcterms:created>
  <dcterms:modified xsi:type="dcterms:W3CDTF">2013-07-03T10:09:19Z</dcterms:modified>
</cp:coreProperties>
</file>