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60" r:id="rId4"/>
    <p:sldId id="261" r:id="rId5"/>
    <p:sldId id="262" r:id="rId6"/>
    <p:sldId id="263" r:id="rId7"/>
    <p:sldId id="264" r:id="rId8"/>
    <p:sldId id="258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40A8E-C467-48B8-BABC-C5755F850548}" type="datetimeFigureOut">
              <a:rPr lang="cs-CZ" smtClean="0"/>
              <a:t>1. 7. 2014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03413F1-F3FF-4A4B-897B-DB34EC0A968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40A8E-C467-48B8-BABC-C5755F850548}" type="datetimeFigureOut">
              <a:rPr lang="cs-CZ" smtClean="0"/>
              <a:t>1. 7. 2014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413F1-F3FF-4A4B-897B-DB34EC0A968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40A8E-C467-48B8-BABC-C5755F850548}" type="datetimeFigureOut">
              <a:rPr lang="cs-CZ" smtClean="0"/>
              <a:t>1. 7. 2014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413F1-F3FF-4A4B-897B-DB34EC0A968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40A8E-C467-48B8-BABC-C5755F850548}" type="datetimeFigureOut">
              <a:rPr lang="cs-CZ" smtClean="0"/>
              <a:t>1. 7. 2014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03413F1-F3FF-4A4B-897B-DB34EC0A968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40A8E-C467-48B8-BABC-C5755F850548}" type="datetimeFigureOut">
              <a:rPr lang="cs-CZ" smtClean="0"/>
              <a:t>1. 7. 2014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413F1-F3FF-4A4B-897B-DB34EC0A968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40A8E-C467-48B8-BABC-C5755F850548}" type="datetimeFigureOut">
              <a:rPr lang="cs-CZ" smtClean="0"/>
              <a:t>1. 7. 2014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413F1-F3FF-4A4B-897B-DB34EC0A968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40A8E-C467-48B8-BABC-C5755F850548}" type="datetimeFigureOut">
              <a:rPr lang="cs-CZ" smtClean="0"/>
              <a:t>1. 7. 2014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03413F1-F3FF-4A4B-897B-DB34EC0A9684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40A8E-C467-48B8-BABC-C5755F850548}" type="datetimeFigureOut">
              <a:rPr lang="cs-CZ" smtClean="0"/>
              <a:t>1. 7. 2014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413F1-F3FF-4A4B-897B-DB34EC0A968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40A8E-C467-48B8-BABC-C5755F850548}" type="datetimeFigureOut">
              <a:rPr lang="cs-CZ" smtClean="0"/>
              <a:t>1. 7. 2014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413F1-F3FF-4A4B-897B-DB34EC0A968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40A8E-C467-48B8-BABC-C5755F850548}" type="datetimeFigureOut">
              <a:rPr lang="cs-CZ" smtClean="0"/>
              <a:t>1. 7. 2014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413F1-F3FF-4A4B-897B-DB34EC0A968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40A8E-C467-48B8-BABC-C5755F850548}" type="datetimeFigureOut">
              <a:rPr lang="cs-CZ" smtClean="0"/>
              <a:t>1. 7. 2014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413F1-F3FF-4A4B-897B-DB34EC0A9684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4440A8E-C467-48B8-BABC-C5755F850548}" type="datetimeFigureOut">
              <a:rPr lang="cs-CZ" smtClean="0"/>
              <a:t>1. 7. 2014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03413F1-F3FF-4A4B-897B-DB34EC0A9684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obrázek 1" descr="http://www.renomecz.cz/opvk%20logo%20b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3863" y="4941168"/>
            <a:ext cx="5756275" cy="1423987"/>
          </a:xfrm>
          <a:prstGeom prst="rect">
            <a:avLst/>
          </a:prstGeom>
          <a:noFill/>
        </p:spPr>
      </p:pic>
      <p:pic>
        <p:nvPicPr>
          <p:cNvPr id="12290" name="Obrázek 2" descr="logo_kspa.gi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8994" r="4430" b="3265"/>
          <a:stretch>
            <a:fillRect/>
          </a:stretch>
        </p:blipFill>
        <p:spPr bwMode="auto">
          <a:xfrm>
            <a:off x="323528" y="93989"/>
            <a:ext cx="2073384" cy="1167376"/>
          </a:xfrm>
          <a:prstGeom prst="rect">
            <a:avLst/>
          </a:prstGeom>
          <a:noFill/>
        </p:spPr>
      </p:pic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809836" y="6437947"/>
            <a:ext cx="752432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Tento výukový materiál vznikl v rámci Operačního programu Vzdělávání pro konkurenceschopnost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2555776" y="295990"/>
            <a:ext cx="6105832" cy="338554"/>
          </a:xfrm>
          <a:prstGeom prst="rect">
            <a:avLst/>
          </a:prstGeom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i="1" dirty="0">
                <a:solidFill>
                  <a:srgbClr val="0033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1. KŠPA Kladno, s. r. o</a:t>
            </a:r>
            <a:r>
              <a:rPr lang="cs-CZ" sz="1600" b="1" i="1" dirty="0" smtClean="0">
                <a:solidFill>
                  <a:srgbClr val="0033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., Holandská 2531, 272 </a:t>
            </a:r>
            <a:r>
              <a:rPr lang="cs-CZ" sz="1600" b="1" i="1" dirty="0">
                <a:solidFill>
                  <a:srgbClr val="0033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01 </a:t>
            </a:r>
            <a:r>
              <a:rPr lang="cs-CZ" sz="1600" b="1" i="1" dirty="0" smtClean="0">
                <a:solidFill>
                  <a:srgbClr val="0033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Kladno, www.1kspa.cz</a:t>
            </a:r>
            <a:endParaRPr lang="cs-CZ" sz="1100" b="1" i="1" dirty="0">
              <a:solidFill>
                <a:srgbClr val="003366"/>
              </a:solidFill>
              <a:latin typeface="Arial" pitchFamily="34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6871942"/>
              </p:ext>
            </p:extLst>
          </p:nvPr>
        </p:nvGraphicFramePr>
        <p:xfrm>
          <a:off x="611560" y="1473200"/>
          <a:ext cx="8050048" cy="3017520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2088232"/>
                <a:gridCol w="5961816"/>
              </a:tblGrid>
              <a:tr h="0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n>
                            <a:noFill/>
                          </a:ln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Číslo projektu: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CZ.1.07/1.5.00/34.0292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n>
                            <a:noFill/>
                          </a:ln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Číslo materiálu: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VY_22_INOVACE_NEJ</a:t>
                      </a:r>
                      <a:r>
                        <a:rPr lang="cs-CZ" sz="1600" b="1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-REALIE-31</a:t>
                      </a:r>
                      <a:endParaRPr lang="cs-CZ" sz="1600" b="1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Tematický celek (sada):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65F9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NEJ - REALIE</a:t>
                      </a:r>
                      <a:endParaRPr kumimoji="0" lang="cs-CZ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Téma (název) materiálu: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65F9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DEUTSCHLAND – WIEDERHOLUNG I.</a:t>
                      </a:r>
                      <a:endParaRPr kumimoji="0" lang="cs-CZ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n>
                            <a:noFill/>
                          </a:ln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Předmět: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NĚMECKÝ JAZYK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Ročník /  Obor studia: </a:t>
                      </a:r>
                      <a:endParaRPr lang="cs-CZ" sz="1400" dirty="0" smtClean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1. – 4. ročník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Autor /</a:t>
                      </a:r>
                      <a:r>
                        <a:rPr kumimoji="0" lang="cs-CZ" sz="1400" b="1" i="0" u="none" strike="noStrike" cap="none" normalizeH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datum vytvoření</a:t>
                      </a: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: </a:t>
                      </a:r>
                      <a:endParaRPr lang="cs-CZ" sz="1400" dirty="0" smtClean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Alena </a:t>
                      </a:r>
                      <a:r>
                        <a:rPr lang="cs-CZ" sz="1600" b="0" dirty="0" err="1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Šulgánová</a:t>
                      </a:r>
                      <a:r>
                        <a:rPr lang="cs-CZ" sz="1600" b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/16.6. 2012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dirty="0" smtClean="0">
                          <a:ln>
                            <a:noFill/>
                          </a:ln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Anotace:</a:t>
                      </a:r>
                      <a:endParaRPr lang="cs-CZ" sz="1400" dirty="0" smtClean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Opakování znalostí</a:t>
                      </a:r>
                      <a:r>
                        <a:rPr lang="cs-CZ" sz="1200" b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o Německu I.</a:t>
                      </a:r>
                      <a:endParaRPr lang="cs-CZ" sz="1200" b="0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0" lang="cs-C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Metodický pokyn:</a:t>
                      </a:r>
                      <a:endParaRPr kumimoji="0" lang="cs-CZ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Prezentace</a:t>
                      </a:r>
                      <a:r>
                        <a:rPr lang="cs-CZ" sz="1200" b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v </a:t>
                      </a:r>
                      <a:r>
                        <a:rPr lang="cs-CZ" sz="1200" b="0" baseline="0" dirty="0" err="1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powerpointu</a:t>
                      </a:r>
                      <a:r>
                        <a:rPr lang="cs-CZ" sz="1200" b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určena k promítaní na interaktivní tabuli</a:t>
                      </a:r>
                      <a:endParaRPr lang="cs-CZ" sz="1200" b="0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3721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Wiederholung</a:t>
            </a:r>
            <a:r>
              <a:rPr lang="cs-CZ" dirty="0" smtClean="0"/>
              <a:t> 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206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23528" y="187500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ERGÄNZEN SIE DIESE INFORMATIONEN</a:t>
            </a:r>
            <a:r>
              <a:rPr lang="cs-CZ" dirty="0" smtClean="0"/>
              <a:t>: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67544" y="105273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1)Die BRD </a:t>
            </a:r>
            <a:r>
              <a:rPr lang="cs-CZ" dirty="0" err="1" smtClean="0"/>
              <a:t>ist</a:t>
            </a:r>
            <a:r>
              <a:rPr lang="cs-CZ" dirty="0" smtClean="0"/>
              <a:t> der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2195736" y="105273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>
                <a:solidFill>
                  <a:srgbClr val="7030A0"/>
                </a:solidFill>
              </a:rPr>
              <a:t>größte</a:t>
            </a:r>
            <a:endParaRPr lang="cs-CZ" b="1" dirty="0">
              <a:solidFill>
                <a:srgbClr val="7030A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915816" y="1052736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Staat</a:t>
            </a:r>
            <a:r>
              <a:rPr lang="cs-CZ" dirty="0" smtClean="0"/>
              <a:t> in </a:t>
            </a:r>
            <a:r>
              <a:rPr lang="cs-CZ" dirty="0" err="1" smtClean="0"/>
              <a:t>Mitteleuropa</a:t>
            </a:r>
            <a:r>
              <a:rPr lang="cs-CZ" dirty="0" smtClean="0"/>
              <a:t>.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467544" y="1916832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2)</a:t>
            </a: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 smtClean="0"/>
              <a:t>erstreckt</a:t>
            </a:r>
            <a:r>
              <a:rPr lang="cs-CZ" dirty="0" smtClean="0"/>
              <a:t> </a:t>
            </a:r>
            <a:r>
              <a:rPr lang="cs-CZ" dirty="0" err="1" smtClean="0"/>
              <a:t>sich</a:t>
            </a:r>
            <a:r>
              <a:rPr lang="cs-CZ" dirty="0" smtClean="0"/>
              <a:t> </a:t>
            </a:r>
            <a:r>
              <a:rPr lang="cs-CZ" dirty="0" err="1" smtClean="0"/>
              <a:t>von</a:t>
            </a:r>
            <a:r>
              <a:rPr lang="cs-CZ" dirty="0" smtClean="0"/>
              <a:t> der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3131840" y="1916832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>
                <a:solidFill>
                  <a:srgbClr val="7030A0"/>
                </a:solidFill>
              </a:rPr>
              <a:t>Nord</a:t>
            </a:r>
            <a:r>
              <a:rPr lang="cs-CZ" b="1" dirty="0" smtClean="0">
                <a:solidFill>
                  <a:srgbClr val="7030A0"/>
                </a:solidFill>
              </a:rPr>
              <a:t>– </a:t>
            </a:r>
            <a:r>
              <a:rPr lang="cs-CZ" b="1" dirty="0" err="1" smtClean="0">
                <a:solidFill>
                  <a:srgbClr val="7030A0"/>
                </a:solidFill>
              </a:rPr>
              <a:t>und</a:t>
            </a:r>
            <a:r>
              <a:rPr lang="cs-CZ" b="1" dirty="0" smtClean="0">
                <a:solidFill>
                  <a:srgbClr val="7030A0"/>
                </a:solidFill>
              </a:rPr>
              <a:t> </a:t>
            </a:r>
            <a:r>
              <a:rPr lang="cs-CZ" b="1" dirty="0" err="1" smtClean="0">
                <a:solidFill>
                  <a:srgbClr val="7030A0"/>
                </a:solidFill>
              </a:rPr>
              <a:t>Ostsee</a:t>
            </a:r>
            <a:r>
              <a:rPr lang="cs-CZ" b="1" dirty="0" smtClean="0">
                <a:solidFill>
                  <a:srgbClr val="7030A0"/>
                </a:solidFill>
              </a:rPr>
              <a:t> </a:t>
            </a:r>
            <a:endParaRPr lang="cs-CZ" b="1" dirty="0">
              <a:solidFill>
                <a:srgbClr val="7030A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932040" y="191683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bis </a:t>
            </a:r>
            <a:r>
              <a:rPr lang="cs-CZ" dirty="0" err="1" smtClean="0"/>
              <a:t>zu</a:t>
            </a:r>
            <a:r>
              <a:rPr lang="cs-CZ" dirty="0" smtClean="0"/>
              <a:t> den </a:t>
            </a:r>
            <a:r>
              <a:rPr lang="cs-CZ" dirty="0" err="1" smtClean="0"/>
              <a:t>Alpen</a:t>
            </a:r>
            <a:r>
              <a:rPr lang="cs-CZ" dirty="0" smtClean="0"/>
              <a:t>.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467544" y="278092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3)</a:t>
            </a: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 smtClean="0"/>
              <a:t>hat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1403648" y="278092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7030A0"/>
                </a:solidFill>
              </a:rPr>
              <a:t>81, 796 </a:t>
            </a:r>
            <a:r>
              <a:rPr lang="cs-CZ" b="1" dirty="0" err="1" smtClean="0">
                <a:solidFill>
                  <a:srgbClr val="7030A0"/>
                </a:solidFill>
              </a:rPr>
              <a:t>Mio</a:t>
            </a:r>
            <a:r>
              <a:rPr lang="cs-CZ" b="1" dirty="0" smtClean="0">
                <a:solidFill>
                  <a:srgbClr val="7030A0"/>
                </a:solidFill>
              </a:rPr>
              <a:t> </a:t>
            </a:r>
            <a:endParaRPr lang="cs-CZ" b="1" dirty="0">
              <a:solidFill>
                <a:srgbClr val="7030A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2699792" y="278092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Einwohner</a:t>
            </a:r>
            <a:r>
              <a:rPr lang="cs-CZ" dirty="0" smtClean="0"/>
              <a:t> (August 2011).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467544" y="364502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4)</a:t>
            </a: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 smtClean="0"/>
              <a:t>ist</a:t>
            </a:r>
            <a:r>
              <a:rPr lang="cs-CZ" dirty="0" smtClean="0"/>
              <a:t> </a:t>
            </a:r>
            <a:r>
              <a:rPr lang="cs-CZ" dirty="0" err="1" smtClean="0"/>
              <a:t>ein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1691680" y="364502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>
                <a:solidFill>
                  <a:srgbClr val="7030A0"/>
                </a:solidFill>
              </a:rPr>
              <a:t>föderalistische</a:t>
            </a:r>
            <a:r>
              <a:rPr lang="cs-CZ" dirty="0" err="1" smtClean="0"/>
              <a:t>r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3347864" y="364502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Staat</a:t>
            </a:r>
            <a:r>
              <a:rPr lang="cs-CZ" dirty="0" smtClean="0"/>
              <a:t>.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467544" y="4437112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5)</a:t>
            </a: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 smtClean="0"/>
              <a:t>wird</a:t>
            </a:r>
            <a:r>
              <a:rPr lang="cs-CZ" dirty="0" smtClean="0"/>
              <a:t> </a:t>
            </a:r>
            <a:r>
              <a:rPr lang="cs-CZ" dirty="0" err="1" smtClean="0"/>
              <a:t>aus</a:t>
            </a:r>
            <a:r>
              <a:rPr lang="cs-CZ" dirty="0" smtClean="0"/>
              <a:t> den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2339752" y="44371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7030A0"/>
                </a:solidFill>
              </a:rPr>
              <a:t>16</a:t>
            </a:r>
            <a:endParaRPr lang="cs-CZ" b="1" dirty="0">
              <a:solidFill>
                <a:srgbClr val="7030A0"/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2699792" y="4437112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Bundesländer</a:t>
            </a:r>
            <a:r>
              <a:rPr lang="cs-CZ" dirty="0" smtClean="0"/>
              <a:t> </a:t>
            </a:r>
            <a:r>
              <a:rPr lang="cs-CZ" dirty="0" err="1" smtClean="0"/>
              <a:t>gebildet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467544" y="5157192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6)</a:t>
            </a: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 smtClean="0"/>
              <a:t>ist</a:t>
            </a:r>
            <a:r>
              <a:rPr lang="cs-CZ" dirty="0" smtClean="0"/>
              <a:t> </a:t>
            </a:r>
            <a:r>
              <a:rPr lang="cs-CZ" dirty="0" err="1" smtClean="0"/>
              <a:t>Mitglied</a:t>
            </a:r>
            <a:r>
              <a:rPr lang="cs-CZ" dirty="0" smtClean="0"/>
              <a:t> der </a:t>
            </a:r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2555776" y="5157192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>
                <a:solidFill>
                  <a:srgbClr val="7030A0"/>
                </a:solidFill>
              </a:rPr>
              <a:t>Europäischen</a:t>
            </a:r>
            <a:r>
              <a:rPr lang="cs-CZ" b="1" dirty="0" smtClean="0">
                <a:solidFill>
                  <a:srgbClr val="7030A0"/>
                </a:solidFill>
              </a:rPr>
              <a:t> Union</a:t>
            </a:r>
            <a:r>
              <a:rPr lang="cs-CZ" dirty="0" smtClean="0"/>
              <a:t>,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4644008" y="515719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7030A0"/>
                </a:solidFill>
              </a:rPr>
              <a:t>NATO,</a:t>
            </a:r>
            <a:endParaRPr lang="cs-CZ" b="1" dirty="0">
              <a:solidFill>
                <a:srgbClr val="7030A0"/>
              </a:solidFill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5220072" y="515719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7030A0"/>
                </a:solidFill>
              </a:rPr>
              <a:t>G8</a:t>
            </a:r>
            <a:r>
              <a:rPr lang="cs-CZ" dirty="0" smtClean="0"/>
              <a:t> </a:t>
            </a:r>
            <a:r>
              <a:rPr lang="cs-CZ" dirty="0" err="1" smtClean="0"/>
              <a:t>usw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9679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3" grpId="0"/>
      <p:bldP spid="16" grpId="0"/>
      <p:bldP spid="19" grpId="0"/>
      <p:bldP spid="22" grpId="0"/>
      <p:bldP spid="23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686800" cy="360040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Wählen</a:t>
            </a:r>
            <a:r>
              <a:rPr lang="cs-CZ" dirty="0" smtClean="0"/>
              <a:t> </a:t>
            </a: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richtige</a:t>
            </a:r>
            <a:r>
              <a:rPr lang="cs-CZ" dirty="0" smtClean="0"/>
              <a:t> </a:t>
            </a:r>
            <a:r>
              <a:rPr lang="cs-CZ" dirty="0" err="1" smtClean="0"/>
              <a:t>antwort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79512" y="993660"/>
            <a:ext cx="9144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bg2">
                    <a:lumMod val="50000"/>
                  </a:schemeClr>
                </a:solidFill>
              </a:rPr>
              <a:t>1)</a:t>
            </a:r>
            <a:r>
              <a:rPr lang="cs-CZ" b="1" dirty="0" err="1" smtClean="0">
                <a:solidFill>
                  <a:schemeClr val="bg2">
                    <a:lumMod val="50000"/>
                  </a:schemeClr>
                </a:solidFill>
              </a:rPr>
              <a:t>Wie</a:t>
            </a:r>
            <a:r>
              <a:rPr lang="cs-CZ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bg2">
                    <a:lumMod val="50000"/>
                  </a:schemeClr>
                </a:solidFill>
              </a:rPr>
              <a:t>lange</a:t>
            </a:r>
            <a:r>
              <a:rPr lang="cs-CZ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bg2">
                    <a:lumMod val="50000"/>
                  </a:schemeClr>
                </a:solidFill>
              </a:rPr>
              <a:t>sind</a:t>
            </a:r>
            <a:r>
              <a:rPr lang="cs-CZ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bg2">
                    <a:lumMod val="50000"/>
                  </a:schemeClr>
                </a:solidFill>
              </a:rPr>
              <a:t>die</a:t>
            </a:r>
            <a:r>
              <a:rPr lang="cs-CZ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bg2">
                    <a:lumMod val="50000"/>
                  </a:schemeClr>
                </a:solidFill>
              </a:rPr>
              <a:t>Grenze</a:t>
            </a:r>
            <a:r>
              <a:rPr lang="cs-CZ" b="1" dirty="0" smtClean="0">
                <a:solidFill>
                  <a:schemeClr val="bg2">
                    <a:lumMod val="50000"/>
                  </a:schemeClr>
                </a:solidFill>
              </a:rPr>
              <a:t> der BRD?</a:t>
            </a:r>
          </a:p>
          <a:p>
            <a:pPr marL="342900" indent="-342900"/>
            <a:r>
              <a:rPr lang="cs-CZ" dirty="0" smtClean="0"/>
              <a:t>      a) 3767</a:t>
            </a:r>
          </a:p>
          <a:p>
            <a:pPr marL="342900" indent="-342900"/>
            <a:r>
              <a:rPr lang="cs-CZ" dirty="0" smtClean="0"/>
              <a:t>      b) 4767</a:t>
            </a:r>
          </a:p>
          <a:p>
            <a:pPr marL="342900" indent="-342900"/>
            <a:r>
              <a:rPr lang="cs-CZ" dirty="0" smtClean="0"/>
              <a:t>      c) 2767</a:t>
            </a:r>
          </a:p>
          <a:p>
            <a:pPr marL="342900" indent="-342900"/>
            <a:endParaRPr lang="cs-CZ" dirty="0" smtClean="0"/>
          </a:p>
          <a:p>
            <a:pPr marL="342900" indent="-342900"/>
            <a:r>
              <a:rPr lang="cs-CZ" b="1" dirty="0" smtClean="0">
                <a:solidFill>
                  <a:schemeClr val="bg2">
                    <a:lumMod val="50000"/>
                  </a:schemeClr>
                </a:solidFill>
              </a:rPr>
              <a:t>2)</a:t>
            </a:r>
            <a:r>
              <a:rPr lang="cs-CZ" b="1" dirty="0" err="1" smtClean="0">
                <a:solidFill>
                  <a:schemeClr val="bg2">
                    <a:lumMod val="50000"/>
                  </a:schemeClr>
                </a:solidFill>
              </a:rPr>
              <a:t>Welcher</a:t>
            </a:r>
            <a:r>
              <a:rPr lang="cs-CZ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bg2">
                    <a:lumMod val="50000"/>
                  </a:schemeClr>
                </a:solidFill>
              </a:rPr>
              <a:t>Fluss</a:t>
            </a:r>
            <a:r>
              <a:rPr lang="cs-CZ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bg2">
                    <a:lumMod val="50000"/>
                  </a:schemeClr>
                </a:solidFill>
              </a:rPr>
              <a:t>entspringt</a:t>
            </a:r>
            <a:r>
              <a:rPr lang="cs-CZ" b="1" dirty="0" smtClean="0">
                <a:solidFill>
                  <a:schemeClr val="bg2">
                    <a:lumMod val="50000"/>
                  </a:schemeClr>
                </a:solidFill>
              </a:rPr>
              <a:t> in Schwarzwald?</a:t>
            </a:r>
          </a:p>
          <a:p>
            <a:pPr marL="342900" indent="-342900"/>
            <a:r>
              <a:rPr lang="cs-CZ" dirty="0" smtClean="0"/>
              <a:t>      a)</a:t>
            </a:r>
            <a:r>
              <a:rPr lang="cs-CZ" dirty="0" err="1" smtClean="0"/>
              <a:t>Elbe</a:t>
            </a:r>
            <a:endParaRPr lang="cs-CZ" dirty="0" smtClean="0"/>
          </a:p>
          <a:p>
            <a:pPr marL="342900" indent="-342900"/>
            <a:r>
              <a:rPr lang="cs-CZ" dirty="0" smtClean="0"/>
              <a:t>      b)</a:t>
            </a:r>
            <a:r>
              <a:rPr lang="cs-CZ" dirty="0" err="1" smtClean="0"/>
              <a:t>Rhein</a:t>
            </a:r>
            <a:endParaRPr lang="cs-CZ" dirty="0" smtClean="0"/>
          </a:p>
          <a:p>
            <a:pPr marL="342900" indent="-342900"/>
            <a:r>
              <a:rPr lang="cs-CZ" dirty="0" smtClean="0"/>
              <a:t>      c)</a:t>
            </a:r>
            <a:r>
              <a:rPr lang="cs-CZ" dirty="0" err="1" smtClean="0"/>
              <a:t>Donau</a:t>
            </a:r>
            <a:endParaRPr lang="cs-CZ" dirty="0" smtClean="0"/>
          </a:p>
          <a:p>
            <a:pPr marL="342900" indent="-342900"/>
            <a:endParaRPr lang="cs-CZ" dirty="0" smtClean="0"/>
          </a:p>
          <a:p>
            <a:pPr marL="342900" indent="-342900"/>
            <a:r>
              <a:rPr lang="cs-CZ" b="1" dirty="0" smtClean="0">
                <a:solidFill>
                  <a:schemeClr val="bg2">
                    <a:lumMod val="50000"/>
                  </a:schemeClr>
                </a:solidFill>
              </a:rPr>
              <a:t>3)</a:t>
            </a:r>
            <a:r>
              <a:rPr lang="cs-CZ" b="1" dirty="0" err="1" smtClean="0">
                <a:solidFill>
                  <a:schemeClr val="bg2">
                    <a:lumMod val="50000"/>
                  </a:schemeClr>
                </a:solidFill>
              </a:rPr>
              <a:t>Wie</a:t>
            </a:r>
            <a:r>
              <a:rPr lang="cs-CZ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bg2">
                    <a:lumMod val="50000"/>
                  </a:schemeClr>
                </a:solidFill>
              </a:rPr>
              <a:t>groß</a:t>
            </a:r>
            <a:r>
              <a:rPr lang="cs-CZ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bg2">
                    <a:lumMod val="50000"/>
                  </a:schemeClr>
                </a:solidFill>
              </a:rPr>
              <a:t>ist</a:t>
            </a:r>
            <a:r>
              <a:rPr lang="cs-CZ" b="1" dirty="0" smtClean="0">
                <a:solidFill>
                  <a:schemeClr val="bg2">
                    <a:lumMod val="50000"/>
                  </a:schemeClr>
                </a:solidFill>
              </a:rPr>
              <a:t> Zugspitze?</a:t>
            </a:r>
          </a:p>
          <a:p>
            <a:pPr marL="342900" indent="-342900"/>
            <a:r>
              <a:rPr lang="cs-CZ" dirty="0" smtClean="0"/>
              <a:t>      a) 3969 m</a:t>
            </a:r>
          </a:p>
          <a:p>
            <a:pPr marL="342900" indent="-342900"/>
            <a:r>
              <a:rPr lang="cs-CZ" dirty="0" smtClean="0"/>
              <a:t>      b) 1969 m</a:t>
            </a:r>
          </a:p>
          <a:p>
            <a:pPr marL="342900" indent="-342900"/>
            <a:r>
              <a:rPr lang="cs-CZ" dirty="0" smtClean="0"/>
              <a:t>      c) 2969 m</a:t>
            </a:r>
          </a:p>
          <a:p>
            <a:pPr marL="342900" indent="-342900"/>
            <a:endParaRPr lang="cs-CZ" dirty="0" smtClean="0"/>
          </a:p>
          <a:p>
            <a:pPr marL="342900" indent="-342900"/>
            <a:r>
              <a:rPr lang="cs-CZ" b="1" dirty="0" smtClean="0">
                <a:solidFill>
                  <a:schemeClr val="bg2">
                    <a:lumMod val="50000"/>
                  </a:schemeClr>
                </a:solidFill>
              </a:rPr>
              <a:t>4)</a:t>
            </a:r>
            <a:r>
              <a:rPr lang="cs-CZ" b="1" dirty="0" err="1" smtClean="0">
                <a:solidFill>
                  <a:schemeClr val="bg2">
                    <a:lumMod val="50000"/>
                  </a:schemeClr>
                </a:solidFill>
              </a:rPr>
              <a:t>Was</a:t>
            </a:r>
            <a:r>
              <a:rPr lang="cs-CZ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bg2">
                    <a:lumMod val="50000"/>
                  </a:schemeClr>
                </a:solidFill>
              </a:rPr>
              <a:t>ist</a:t>
            </a:r>
            <a:r>
              <a:rPr lang="cs-CZ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bg2">
                    <a:lumMod val="50000"/>
                  </a:schemeClr>
                </a:solidFill>
              </a:rPr>
              <a:t>kein</a:t>
            </a:r>
            <a:r>
              <a:rPr lang="cs-CZ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bg2">
                    <a:lumMod val="50000"/>
                  </a:schemeClr>
                </a:solidFill>
              </a:rPr>
              <a:t>Insel</a:t>
            </a:r>
            <a:r>
              <a:rPr lang="cs-CZ" b="1" dirty="0" smtClean="0">
                <a:solidFill>
                  <a:schemeClr val="bg2">
                    <a:lumMod val="50000"/>
                  </a:schemeClr>
                </a:solidFill>
              </a:rPr>
              <a:t>?</a:t>
            </a:r>
          </a:p>
          <a:p>
            <a:pPr marL="342900" indent="-342900"/>
            <a:r>
              <a:rPr lang="cs-CZ" dirty="0" smtClean="0"/>
              <a:t>      a) </a:t>
            </a:r>
            <a:r>
              <a:rPr lang="cs-CZ" dirty="0" err="1" smtClean="0"/>
              <a:t>Bayern</a:t>
            </a:r>
            <a:endParaRPr lang="cs-CZ" dirty="0" smtClean="0"/>
          </a:p>
          <a:p>
            <a:pPr marL="342900" indent="-342900"/>
            <a:r>
              <a:rPr lang="cs-CZ" dirty="0" smtClean="0"/>
              <a:t>      b) Helgoland</a:t>
            </a:r>
          </a:p>
          <a:p>
            <a:pPr marL="342900" indent="-342900"/>
            <a:r>
              <a:rPr lang="cs-CZ" dirty="0" smtClean="0"/>
              <a:t>      c) </a:t>
            </a:r>
            <a:r>
              <a:rPr lang="cs-CZ" dirty="0" err="1" smtClean="0"/>
              <a:t>Föhr</a:t>
            </a:r>
            <a:endParaRPr lang="cs-CZ" dirty="0" smtClean="0"/>
          </a:p>
          <a:p>
            <a:pPr marL="342900" indent="-342900"/>
            <a:endParaRPr lang="cs-CZ" dirty="0" smtClean="0"/>
          </a:p>
          <a:p>
            <a:pPr marL="342900" indent="-342900"/>
            <a:endParaRPr lang="cs-CZ" dirty="0" smtClean="0"/>
          </a:p>
          <a:p>
            <a:pPr marL="342900" indent="-342900"/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751512" y="3717032"/>
            <a:ext cx="2772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13263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3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3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3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3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3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3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3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1.2.3.11/bmi/upload.wikimedia.org/wikipedia/commons/thumb/0/0d/Germany_location_map.svg/340px-Germany_location_map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16632"/>
            <a:ext cx="6408712" cy="6741368"/>
          </a:xfrm>
          <a:prstGeom prst="rect">
            <a:avLst/>
          </a:prstGeom>
          <a:noFill/>
        </p:spPr>
      </p:pic>
      <p:sp>
        <p:nvSpPr>
          <p:cNvPr id="3" name="TextovéPole 2"/>
          <p:cNvSpPr txBox="1"/>
          <p:nvPr/>
        </p:nvSpPr>
        <p:spPr>
          <a:xfrm>
            <a:off x="2699792" y="5445224"/>
            <a:ext cx="15121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1" dirty="0" smtClean="0"/>
              <a:t>BADEN – WÜRTTEMBERG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004048" y="5157192"/>
            <a:ext cx="11521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1" dirty="0" smtClean="0"/>
              <a:t>BAYERN</a:t>
            </a:r>
            <a:endParaRPr lang="cs-CZ" sz="12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6084168" y="2204864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1" dirty="0" smtClean="0"/>
              <a:t>Berlin</a:t>
            </a:r>
            <a:endParaRPr lang="cs-CZ" sz="1100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6084168" y="2708920"/>
            <a:ext cx="13681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1" dirty="0" smtClean="0"/>
              <a:t>BRANDENBURG</a:t>
            </a:r>
            <a:endParaRPr lang="cs-CZ" sz="11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2915816" y="1628800"/>
            <a:ext cx="10801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1" dirty="0" err="1" smtClean="0"/>
              <a:t>Bremen</a:t>
            </a:r>
            <a:endParaRPr lang="cs-CZ" sz="1100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3779912" y="1268760"/>
            <a:ext cx="10081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1" dirty="0" smtClean="0"/>
              <a:t>Hamburg</a:t>
            </a:r>
            <a:endParaRPr lang="cs-CZ" sz="1100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2987824" y="3789040"/>
            <a:ext cx="15841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1" dirty="0" smtClean="0"/>
              <a:t>HESSEN</a:t>
            </a:r>
            <a:endParaRPr lang="cs-CZ" sz="1100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4932040" y="1124744"/>
            <a:ext cx="18722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1" dirty="0" smtClean="0"/>
              <a:t>MECKLENBURG - VORPOMMERN</a:t>
            </a:r>
            <a:endParaRPr lang="cs-CZ" sz="1100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2915816" y="1988840"/>
            <a:ext cx="17281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1" dirty="0" smtClean="0"/>
              <a:t>NIEDERSACHSEN</a:t>
            </a:r>
            <a:endParaRPr lang="cs-CZ" sz="1100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1763688" y="2996952"/>
            <a:ext cx="18722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1" dirty="0" smtClean="0"/>
              <a:t>NORDRHEIN - WESTFALEN</a:t>
            </a:r>
            <a:endParaRPr lang="cs-CZ" sz="1100" b="1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1475656" y="4149080"/>
            <a:ext cx="16561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1" dirty="0" smtClean="0"/>
              <a:t>    RHEINLAND - PFALZ</a:t>
            </a:r>
            <a:endParaRPr lang="cs-CZ" sz="1100" b="1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1547664" y="4869160"/>
            <a:ext cx="12241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b="1" dirty="0" smtClean="0"/>
              <a:t>     SAARLAND</a:t>
            </a:r>
            <a:endParaRPr lang="cs-CZ" sz="1050" b="1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5724128" y="3429000"/>
            <a:ext cx="12241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1" dirty="0" smtClean="0"/>
              <a:t>SACHSEN</a:t>
            </a:r>
            <a:endParaRPr lang="cs-CZ" sz="1100" b="1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4499992" y="2564904"/>
            <a:ext cx="12241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 smtClean="0"/>
              <a:t>      </a:t>
            </a:r>
            <a:r>
              <a:rPr lang="cs-CZ" sz="1100" b="1" dirty="0" smtClean="0"/>
              <a:t>SACHSEN-</a:t>
            </a:r>
          </a:p>
          <a:p>
            <a:r>
              <a:rPr lang="cs-CZ" sz="1100" b="1" dirty="0" smtClean="0"/>
              <a:t>       ANHALT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3203848" y="548680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 smtClean="0"/>
              <a:t>    </a:t>
            </a:r>
            <a:r>
              <a:rPr lang="cs-CZ" sz="1100" b="1" dirty="0" smtClean="0"/>
              <a:t>SCHLESWIG -</a:t>
            </a:r>
          </a:p>
          <a:p>
            <a:r>
              <a:rPr lang="cs-CZ" sz="1100" b="1" dirty="0" smtClean="0"/>
              <a:t>    HOLSTEIN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4067944" y="3501008"/>
            <a:ext cx="15121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1" dirty="0" smtClean="0"/>
              <a:t>    THÜRINGRN</a:t>
            </a:r>
            <a:endParaRPr lang="cs-CZ" sz="1100" b="1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107504" y="116633"/>
            <a:ext cx="259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SUCHEN UND NENNEN SIE BUNDESREPUBLIK!</a:t>
            </a:r>
            <a:endParaRPr lang="cs-CZ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100392" y="5876111"/>
            <a:ext cx="7200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 smtClean="0"/>
              <a:t>Obr 1</a:t>
            </a:r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1321818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9" grpId="0"/>
      <p:bldP spid="10" grpId="0"/>
      <p:bldP spid="11" grpId="0"/>
      <p:bldP spid="12" grpId="0"/>
      <p:bldP spid="14" grpId="0"/>
      <p:bldP spid="15" grpId="0"/>
      <p:bldP spid="16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křížovka - jazyk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60648"/>
            <a:ext cx="9144000" cy="6336704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4644008" y="764704"/>
            <a:ext cx="48245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/>
              <a:t>Příjmení prvního překladatele Bible do němčiny </a:t>
            </a:r>
            <a:endParaRPr lang="cs-CZ" sz="14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5436096" y="1268760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/>
              <a:t>Chorvati</a:t>
            </a:r>
            <a:endParaRPr lang="cs-CZ" sz="14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5148064" y="1844824"/>
            <a:ext cx="3096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/>
              <a:t>Řekové</a:t>
            </a:r>
            <a:endParaRPr lang="cs-CZ" sz="1400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4499992" y="2276872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/>
              <a:t>Němci</a:t>
            </a:r>
            <a:endParaRPr lang="cs-CZ" sz="14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5364088" y="2780928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/>
              <a:t>hustý</a:t>
            </a:r>
            <a:endParaRPr lang="cs-CZ" sz="1400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4716016" y="3284984"/>
            <a:ext cx="1944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/>
              <a:t>latina</a:t>
            </a:r>
            <a:endParaRPr lang="cs-CZ" sz="1400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6372200" y="3789040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/>
              <a:t>ruština</a:t>
            </a:r>
            <a:endParaRPr lang="cs-CZ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4644008" y="4365104"/>
            <a:ext cx="540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/>
              <a:t>Křestní jméno prvního překladatele Bible do němčiny</a:t>
            </a:r>
            <a:endParaRPr lang="cs-CZ" sz="1400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5436096" y="4869160"/>
            <a:ext cx="33123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/>
              <a:t>francouzština</a:t>
            </a:r>
            <a:endParaRPr lang="cs-CZ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4716016" y="5373216"/>
            <a:ext cx="3528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/>
              <a:t>germánská</a:t>
            </a:r>
            <a:r>
              <a:rPr lang="cs-CZ" sz="1400" dirty="0" smtClean="0"/>
              <a:t> (skupina)</a:t>
            </a:r>
            <a:endParaRPr lang="cs-CZ" sz="14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3923928" y="5949280"/>
            <a:ext cx="29523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/>
              <a:t>vlámština</a:t>
            </a:r>
            <a:endParaRPr lang="cs-CZ" b="1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1907704" y="764704"/>
            <a:ext cx="3024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   L    U    T     H     E     R</a:t>
            </a:r>
            <a:endParaRPr lang="cs-CZ" sz="20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2483768" y="1268760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     R     O       A     T    E    N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1619672" y="1772816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G     R     I      E      C      H     E   N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755576" y="2276872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D     E     U     T      S     C    H       E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3275856" y="2708920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D       I      C    H    T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1979712" y="3212976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L     A      T     E       I      N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2915816" y="3789040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R       U     S     </a:t>
            </a:r>
            <a:r>
              <a:rPr lang="cs-CZ" dirty="0" err="1" smtClean="0"/>
              <a:t>S</a:t>
            </a:r>
            <a:r>
              <a:rPr lang="cs-CZ" dirty="0" smtClean="0"/>
              <a:t>     I     S      C     H</a:t>
            </a:r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1979712" y="4293096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M     A     R     T       I      N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755576" y="4797152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F    R     A     N     Z     Ö      S       I      S   C   H</a:t>
            </a:r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0" y="5373216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G    E     R    M    A     N      I       S    C      H     E</a:t>
            </a:r>
            <a:endParaRPr lang="cs-CZ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395536" y="5949280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F    L     Ä    M     I      S       C   H</a:t>
            </a:r>
            <a:endParaRPr lang="cs-CZ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4427984" y="443711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_______</a:t>
            </a:r>
            <a:endParaRPr lang="cs-CZ" b="1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4355976" y="494116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________</a:t>
            </a:r>
            <a:endParaRPr lang="cs-CZ" b="1" dirty="0"/>
          </a:p>
        </p:txBody>
      </p:sp>
      <p:sp>
        <p:nvSpPr>
          <p:cNvPr id="30" name="TextovéPole 29"/>
          <p:cNvSpPr txBox="1"/>
          <p:nvPr/>
        </p:nvSpPr>
        <p:spPr>
          <a:xfrm rot="16200000">
            <a:off x="4540642" y="446847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_____</a:t>
            </a:r>
            <a:endParaRPr lang="cs-CZ" dirty="0"/>
          </a:p>
        </p:txBody>
      </p:sp>
      <p:sp>
        <p:nvSpPr>
          <p:cNvPr id="31" name="TextovéPole 30"/>
          <p:cNvSpPr txBox="1"/>
          <p:nvPr/>
        </p:nvSpPr>
        <p:spPr>
          <a:xfrm rot="16200000">
            <a:off x="4216606" y="457648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_____</a:t>
            </a:r>
            <a:endParaRPr lang="cs-CZ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395536" y="116632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RÄTSEN SIE !</a:t>
            </a:r>
            <a:endParaRPr lang="cs-CZ" sz="24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76764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357158" y="285728"/>
            <a:ext cx="8786842" cy="57148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WIEDERHOLEN SIE </a:t>
            </a:r>
            <a:r>
              <a:rPr lang="cs-CZ" dirty="0" err="1" smtClean="0"/>
              <a:t>vokabeln</a:t>
            </a:r>
            <a:r>
              <a:rPr lang="cs-CZ" dirty="0" smtClean="0"/>
              <a:t> - VERKEHR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1"/>
          </p:nvPr>
        </p:nvSpPr>
        <p:spPr>
          <a:xfrm>
            <a:off x="304800" y="1214422"/>
            <a:ext cx="4191000" cy="5429288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cs-CZ" sz="1800" dirty="0" smtClean="0"/>
              <a:t>S – </a:t>
            </a:r>
            <a:r>
              <a:rPr lang="cs-CZ" sz="1800" dirty="0" err="1" smtClean="0"/>
              <a:t>Bahn</a:t>
            </a:r>
            <a:endParaRPr lang="cs-CZ" sz="1800" dirty="0" smtClean="0"/>
          </a:p>
          <a:p>
            <a:pPr algn="r">
              <a:buNone/>
            </a:pPr>
            <a:r>
              <a:rPr lang="cs-CZ" sz="1800" dirty="0" smtClean="0"/>
              <a:t>U – </a:t>
            </a:r>
            <a:r>
              <a:rPr lang="cs-CZ" sz="1800" dirty="0" err="1" smtClean="0"/>
              <a:t>Bahn</a:t>
            </a:r>
            <a:endParaRPr lang="cs-CZ" sz="1800" dirty="0" smtClean="0"/>
          </a:p>
          <a:p>
            <a:pPr algn="r">
              <a:buNone/>
            </a:pPr>
            <a:r>
              <a:rPr lang="cs-CZ" sz="1800" dirty="0" err="1" smtClean="0"/>
              <a:t>Eisenbahn</a:t>
            </a:r>
            <a:endParaRPr lang="cs-CZ" sz="1800" dirty="0" smtClean="0"/>
          </a:p>
          <a:p>
            <a:pPr algn="r">
              <a:buNone/>
            </a:pPr>
            <a:r>
              <a:rPr lang="cs-CZ" sz="1800" dirty="0" err="1" smtClean="0"/>
              <a:t>Fernstraßennetz</a:t>
            </a:r>
            <a:endParaRPr lang="cs-CZ" sz="1800" dirty="0" smtClean="0"/>
          </a:p>
          <a:p>
            <a:pPr algn="r">
              <a:buNone/>
            </a:pPr>
            <a:r>
              <a:rPr lang="cs-CZ" sz="1800" dirty="0" err="1" smtClean="0"/>
              <a:t>Güterverkehr</a:t>
            </a:r>
            <a:endParaRPr lang="cs-CZ" sz="1800" dirty="0" smtClean="0"/>
          </a:p>
          <a:p>
            <a:pPr algn="r">
              <a:buNone/>
            </a:pPr>
            <a:r>
              <a:rPr lang="cs-CZ" sz="1800" dirty="0" err="1" smtClean="0"/>
              <a:t>Flughafen</a:t>
            </a:r>
            <a:endParaRPr lang="cs-CZ" sz="1800" dirty="0" smtClean="0"/>
          </a:p>
          <a:p>
            <a:pPr algn="r">
              <a:buNone/>
            </a:pPr>
            <a:r>
              <a:rPr lang="cs-CZ" sz="1800" dirty="0" err="1" smtClean="0"/>
              <a:t>Flugzeug</a:t>
            </a:r>
            <a:endParaRPr lang="cs-CZ" sz="1800" dirty="0" smtClean="0"/>
          </a:p>
          <a:p>
            <a:pPr algn="r">
              <a:buNone/>
            </a:pPr>
            <a:r>
              <a:rPr lang="cs-CZ" sz="1800" dirty="0" err="1" smtClean="0"/>
              <a:t>Seehafen</a:t>
            </a:r>
            <a:endParaRPr lang="cs-CZ" sz="1800" dirty="0" smtClean="0"/>
          </a:p>
          <a:p>
            <a:pPr algn="r">
              <a:buNone/>
            </a:pPr>
            <a:r>
              <a:rPr lang="cs-CZ" sz="1800" dirty="0" err="1" smtClean="0"/>
              <a:t>Hafen</a:t>
            </a:r>
            <a:endParaRPr lang="cs-CZ" sz="1800" dirty="0" smtClean="0"/>
          </a:p>
          <a:p>
            <a:pPr algn="r">
              <a:buNone/>
            </a:pPr>
            <a:r>
              <a:rPr lang="cs-CZ" sz="1800" dirty="0" err="1" smtClean="0"/>
              <a:t>Bahnhof</a:t>
            </a:r>
            <a:endParaRPr lang="cs-CZ" sz="1800" dirty="0" smtClean="0"/>
          </a:p>
          <a:p>
            <a:pPr algn="r">
              <a:buNone/>
            </a:pPr>
            <a:r>
              <a:rPr lang="cs-CZ" sz="1800" dirty="0" err="1" smtClean="0"/>
              <a:t>Umwelt</a:t>
            </a:r>
            <a:endParaRPr lang="cs-CZ" sz="1800" dirty="0" smtClean="0"/>
          </a:p>
          <a:p>
            <a:pPr algn="r">
              <a:buNone/>
            </a:pPr>
            <a:r>
              <a:rPr lang="cs-CZ" sz="1800" dirty="0" err="1" smtClean="0"/>
              <a:t>Kohlendioxyn</a:t>
            </a:r>
            <a:endParaRPr lang="cs-CZ" sz="1800" dirty="0" smtClean="0"/>
          </a:p>
          <a:p>
            <a:pPr algn="r">
              <a:buNone/>
            </a:pPr>
            <a:r>
              <a:rPr lang="cs-CZ" sz="1800" dirty="0" err="1" smtClean="0"/>
              <a:t>Abfall</a:t>
            </a:r>
            <a:endParaRPr lang="cs-CZ" sz="1800" dirty="0" smtClean="0"/>
          </a:p>
          <a:p>
            <a:pPr algn="r">
              <a:buNone/>
            </a:pPr>
            <a:r>
              <a:rPr lang="cs-CZ" sz="1800" dirty="0" err="1" smtClean="0"/>
              <a:t>Altblech</a:t>
            </a:r>
            <a:endParaRPr lang="cs-CZ" sz="1800" dirty="0" smtClean="0"/>
          </a:p>
          <a:p>
            <a:pPr algn="r">
              <a:buNone/>
            </a:pPr>
            <a:r>
              <a:rPr lang="cs-CZ" sz="1800" dirty="0" err="1" smtClean="0"/>
              <a:t>Atmosphäre</a:t>
            </a:r>
            <a:endParaRPr lang="cs-CZ" sz="1800" dirty="0" smtClean="0"/>
          </a:p>
          <a:p>
            <a:pPr algn="r">
              <a:buNone/>
            </a:pPr>
            <a:r>
              <a:rPr lang="cs-CZ" sz="1800" dirty="0" err="1" smtClean="0"/>
              <a:t>Umweltschutz</a:t>
            </a:r>
            <a:endParaRPr lang="cs-CZ" sz="1800" dirty="0" smtClean="0"/>
          </a:p>
          <a:p>
            <a:pPr algn="r">
              <a:buNone/>
            </a:pPr>
            <a:endParaRPr lang="cs-CZ" sz="1800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2"/>
          </p:nvPr>
        </p:nvSpPr>
        <p:spPr>
          <a:xfrm>
            <a:off x="4648200" y="1214422"/>
            <a:ext cx="4343400" cy="53578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1800" dirty="0" smtClean="0"/>
              <a:t>tramvaj</a:t>
            </a:r>
          </a:p>
          <a:p>
            <a:pPr>
              <a:buNone/>
            </a:pPr>
            <a:r>
              <a:rPr lang="cs-CZ" sz="1800" dirty="0" smtClean="0"/>
              <a:t>metro</a:t>
            </a:r>
          </a:p>
          <a:p>
            <a:pPr>
              <a:buNone/>
            </a:pPr>
            <a:r>
              <a:rPr lang="cs-CZ" sz="1800" dirty="0" smtClean="0"/>
              <a:t>železnice</a:t>
            </a:r>
          </a:p>
          <a:p>
            <a:pPr>
              <a:buNone/>
            </a:pPr>
            <a:r>
              <a:rPr lang="cs-CZ" sz="1800" dirty="0" smtClean="0"/>
              <a:t>dálková silniční síť</a:t>
            </a:r>
          </a:p>
          <a:p>
            <a:pPr>
              <a:buNone/>
            </a:pPr>
            <a:r>
              <a:rPr lang="cs-CZ" sz="1800" dirty="0" smtClean="0"/>
              <a:t>nákladní doprava</a:t>
            </a:r>
          </a:p>
          <a:p>
            <a:pPr>
              <a:buNone/>
            </a:pPr>
            <a:r>
              <a:rPr lang="cs-CZ" sz="1800" dirty="0" smtClean="0"/>
              <a:t>letiště</a:t>
            </a:r>
          </a:p>
          <a:p>
            <a:pPr>
              <a:buNone/>
            </a:pPr>
            <a:r>
              <a:rPr lang="cs-CZ" sz="1800" dirty="0" smtClean="0"/>
              <a:t>letadlo</a:t>
            </a:r>
          </a:p>
          <a:p>
            <a:pPr>
              <a:buNone/>
            </a:pPr>
            <a:r>
              <a:rPr lang="cs-CZ" sz="1800" dirty="0" smtClean="0"/>
              <a:t>námořní přístav</a:t>
            </a:r>
          </a:p>
          <a:p>
            <a:pPr>
              <a:buNone/>
            </a:pPr>
            <a:r>
              <a:rPr lang="cs-CZ" sz="1800" dirty="0" smtClean="0"/>
              <a:t>přístav</a:t>
            </a:r>
          </a:p>
          <a:p>
            <a:pPr>
              <a:buNone/>
            </a:pPr>
            <a:r>
              <a:rPr lang="cs-CZ" sz="1800" dirty="0" smtClean="0"/>
              <a:t>nádraží</a:t>
            </a:r>
          </a:p>
          <a:p>
            <a:pPr>
              <a:buNone/>
            </a:pPr>
            <a:r>
              <a:rPr lang="cs-CZ" sz="1800" dirty="0" smtClean="0"/>
              <a:t>prostředí</a:t>
            </a:r>
          </a:p>
          <a:p>
            <a:pPr>
              <a:buNone/>
            </a:pPr>
            <a:r>
              <a:rPr lang="cs-CZ" sz="1800" dirty="0" smtClean="0"/>
              <a:t>oxid uhelnatý</a:t>
            </a:r>
          </a:p>
          <a:p>
            <a:pPr>
              <a:buNone/>
            </a:pPr>
            <a:r>
              <a:rPr lang="cs-CZ" sz="1800" dirty="0" smtClean="0"/>
              <a:t>odpadky</a:t>
            </a:r>
          </a:p>
          <a:p>
            <a:pPr>
              <a:buNone/>
            </a:pPr>
            <a:r>
              <a:rPr lang="cs-CZ" sz="1800" dirty="0" smtClean="0"/>
              <a:t>starý  plech</a:t>
            </a:r>
          </a:p>
          <a:p>
            <a:pPr>
              <a:buNone/>
            </a:pPr>
            <a:r>
              <a:rPr lang="cs-CZ" sz="1800" dirty="0" smtClean="0"/>
              <a:t>atmosféra</a:t>
            </a:r>
          </a:p>
          <a:p>
            <a:pPr>
              <a:buNone/>
            </a:pPr>
            <a:r>
              <a:rPr lang="cs-CZ" sz="1800" dirty="0" smtClean="0"/>
              <a:t>ochrana životního prostředí</a:t>
            </a:r>
          </a:p>
          <a:p>
            <a:pPr>
              <a:buNone/>
            </a:pPr>
            <a:endParaRPr lang="cs-CZ" sz="18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0" y="92867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285720" y="1643050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2284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2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2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2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2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2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2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2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2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2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2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2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2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2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2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20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20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20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20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20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20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2000" fill="hold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2000" fill="hold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2000" fill="hold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2000" fill="hold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2000" fill="hold"/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2000" fill="hold"/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http://www.renomecz.cz/opvk%20logo%20b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3863" y="5157192"/>
            <a:ext cx="5756275" cy="1423987"/>
          </a:xfrm>
          <a:prstGeom prst="rect">
            <a:avLst/>
          </a:prstGeom>
          <a:noFill/>
        </p:spPr>
      </p:pic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83568" y="4591472"/>
            <a:ext cx="7848871" cy="4937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Materiály jsou určeny pro bezplatné používání pro potřeby výuky a vzdělávání na všech typech škol a školských zařízení. Jakékoli další využití podléhá autorskému zákonu.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28600" y="188640"/>
            <a:ext cx="8686800" cy="617806"/>
          </a:xfrm>
        </p:spPr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tx1"/>
                </a:solidFill>
              </a:rPr>
              <a:t>Použité zdroje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3250704"/>
          </a:xfrm>
        </p:spPr>
        <p:txBody>
          <a:bodyPr>
            <a:normAutofit/>
          </a:bodyPr>
          <a:lstStyle/>
          <a:p>
            <a:r>
              <a:rPr lang="cs-CZ" sz="1400" dirty="0" smtClean="0"/>
              <a:t>Obr</a:t>
            </a:r>
            <a:r>
              <a:rPr lang="cs-CZ" sz="1400" dirty="0" smtClean="0"/>
              <a:t>. </a:t>
            </a:r>
            <a:r>
              <a:rPr lang="cs-CZ" sz="1400" dirty="0" smtClean="0"/>
              <a:t>1 </a:t>
            </a:r>
            <a:r>
              <a:rPr lang="pl-PL" sz="1400" dirty="0" smtClean="0"/>
              <a:t>NORDNORDWEST</a:t>
            </a:r>
            <a:r>
              <a:rPr lang="pl-PL" sz="1400" dirty="0"/>
              <a:t>. http://commons.wikimedia.org/wiki/File:Germany_location_map.svg[online]. [cit. 9.2.2012]. Dostupný na WWW: http://upload.wikimedia.org/wikipedia/commons/thumb/0/0d/Germany_location_map.svg/506px-Germany_location_map.svg.png</a:t>
            </a:r>
          </a:p>
          <a:p>
            <a:endParaRPr lang="pl-PL" sz="1400" dirty="0"/>
          </a:p>
          <a:p>
            <a:endParaRPr lang="cs-CZ" sz="1400" dirty="0" smtClean="0"/>
          </a:p>
        </p:txBody>
      </p:sp>
    </p:spTree>
    <p:extLst>
      <p:ext uri="{BB962C8B-B14F-4D97-AF65-F5344CB8AC3E}">
        <p14:creationId xmlns:p14="http://schemas.microsoft.com/office/powerpoint/2010/main" val="142812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Vlnění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8500</TotalTime>
  <Words>487</Words>
  <Application>Microsoft Office PowerPoint</Application>
  <PresentationFormat>Předvádění na obrazovce (4:3)</PresentationFormat>
  <Paragraphs>147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Cesta</vt:lpstr>
      <vt:lpstr>Prezentace aplikace PowerPoint</vt:lpstr>
      <vt:lpstr>Wiederholung i.</vt:lpstr>
      <vt:lpstr>Prezentace aplikace PowerPoint</vt:lpstr>
      <vt:lpstr>Wählen sie die richtige antwort</vt:lpstr>
      <vt:lpstr>Prezentace aplikace PowerPoint</vt:lpstr>
      <vt:lpstr>Prezentace aplikace PowerPoint</vt:lpstr>
      <vt:lpstr>WIEDERHOLEN SIE vokabeln - VERKEHR</vt:lpstr>
      <vt:lpstr>Použité zdroje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Alena Šulgánová</dc:creator>
  <cp:lastModifiedBy>Martin Štorek</cp:lastModifiedBy>
  <cp:revision>10</cp:revision>
  <dcterms:created xsi:type="dcterms:W3CDTF">2014-06-07T09:21:21Z</dcterms:created>
  <dcterms:modified xsi:type="dcterms:W3CDTF">2014-07-01T10:58:26Z</dcterms:modified>
</cp:coreProperties>
</file>