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58" r:id="rId14"/>
    <p:sldId id="272" r:id="rId15"/>
    <p:sldId id="259" r:id="rId16"/>
    <p:sldId id="274" r:id="rId17"/>
    <p:sldId id="26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24B0B-8016-430C-8E0D-CCADF04F2481}" type="datetimeFigureOut">
              <a:rPr lang="cs-CZ" smtClean="0"/>
              <a:t>27. 1. 2014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DAE00-F4F2-496A-A823-CE504762FA6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24B0B-8016-430C-8E0D-CCADF04F2481}" type="datetimeFigureOut">
              <a:rPr lang="cs-CZ" smtClean="0"/>
              <a:t>27. 1. 2014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DAE00-F4F2-496A-A823-CE504762FA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24B0B-8016-430C-8E0D-CCADF04F2481}" type="datetimeFigureOut">
              <a:rPr lang="cs-CZ" smtClean="0"/>
              <a:t>27. 1. 2014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DAE00-F4F2-496A-A823-CE504762FA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24B0B-8016-430C-8E0D-CCADF04F2481}" type="datetimeFigureOut">
              <a:rPr lang="cs-CZ" smtClean="0"/>
              <a:t>27. 1. 2014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DAE00-F4F2-496A-A823-CE504762FA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24B0B-8016-430C-8E0D-CCADF04F2481}" type="datetimeFigureOut">
              <a:rPr lang="cs-CZ" smtClean="0"/>
              <a:t>27. 1. 2014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DAE00-F4F2-496A-A823-CE504762FA6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24B0B-8016-430C-8E0D-CCADF04F2481}" type="datetimeFigureOut">
              <a:rPr lang="cs-CZ" smtClean="0"/>
              <a:t>27. 1. 2014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DAE00-F4F2-496A-A823-CE504762FA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24B0B-8016-430C-8E0D-CCADF04F2481}" type="datetimeFigureOut">
              <a:rPr lang="cs-CZ" smtClean="0"/>
              <a:t>27. 1. 2014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DAE00-F4F2-496A-A823-CE504762FA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24B0B-8016-430C-8E0D-CCADF04F2481}" type="datetimeFigureOut">
              <a:rPr lang="cs-CZ" smtClean="0"/>
              <a:t>27. 1. 2014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DAE00-F4F2-496A-A823-CE504762FA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24B0B-8016-430C-8E0D-CCADF04F2481}" type="datetimeFigureOut">
              <a:rPr lang="cs-CZ" smtClean="0"/>
              <a:t>27. 1. 2014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DAE00-F4F2-496A-A823-CE504762FA6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24B0B-8016-430C-8E0D-CCADF04F2481}" type="datetimeFigureOut">
              <a:rPr lang="cs-CZ" smtClean="0"/>
              <a:t>27. 1. 2014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DAE00-F4F2-496A-A823-CE504762FA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24B0B-8016-430C-8E0D-CCADF04F2481}" type="datetimeFigureOut">
              <a:rPr lang="cs-CZ" smtClean="0"/>
              <a:t>27. 1. 2014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DAE00-F4F2-496A-A823-CE504762FA6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A124B0B-8016-430C-8E0D-CCADF04F2481}" type="datetimeFigureOut">
              <a:rPr lang="cs-CZ" smtClean="0"/>
              <a:t>27. 1. 2014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7DAE00-F4F2-496A-A823-CE504762FA66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2069" y="4869160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994" r="4430" b="3265"/>
          <a:stretch>
            <a:fillRect/>
          </a:stretch>
        </p:blipFill>
        <p:spPr bwMode="auto">
          <a:xfrm>
            <a:off x="971760" y="169966"/>
            <a:ext cx="1440000" cy="810762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29599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81667"/>
              </p:ext>
            </p:extLst>
          </p:nvPr>
        </p:nvGraphicFramePr>
        <p:xfrm>
          <a:off x="1187623" y="1473200"/>
          <a:ext cx="7473985" cy="30175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77069"/>
                <a:gridCol w="539691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VY_22_INOVACE_ANJ-GRAMATIKA-30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ANJ - GRAMATIKA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GERUNDIUM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Anglický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jazyk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2. – 4. / všechny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obory studia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Monika</a:t>
                      </a:r>
                      <a:r>
                        <a:rPr lang="cs-CZ" sz="16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0" baseline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Vaidlová</a:t>
                      </a:r>
                      <a:r>
                        <a:rPr lang="cs-CZ" sz="16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/ 29.11.2013</a:t>
                      </a:r>
                      <a:endParaRPr lang="cs-CZ" sz="16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Žáci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se seznámí s  gerundiem, jeho tvořením a užitím.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je určena  k  výuce a samostudiu.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8E35-F109-4705-85DB-9EB95C35BD0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5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70C0"/>
                </a:solidFill>
              </a:rPr>
              <a:t>keen</a:t>
            </a:r>
            <a:r>
              <a:rPr lang="cs-CZ" b="1" dirty="0" smtClean="0"/>
              <a:t> </a:t>
            </a:r>
            <a:r>
              <a:rPr lang="cs-CZ" b="1" dirty="0">
                <a:solidFill>
                  <a:srgbClr val="0070C0"/>
                </a:solidFill>
              </a:rPr>
              <a:t>on</a:t>
            </a:r>
          </a:p>
          <a:p>
            <a:r>
              <a:rPr lang="cs-CZ" dirty="0"/>
              <a:t>I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keen</a:t>
            </a:r>
            <a:r>
              <a:rPr lang="cs-CZ" dirty="0">
                <a:solidFill>
                  <a:srgbClr val="FF0000"/>
                </a:solidFill>
              </a:rPr>
              <a:t> on </a:t>
            </a:r>
            <a:r>
              <a:rPr lang="cs-CZ" dirty="0" err="1">
                <a:solidFill>
                  <a:srgbClr val="FF0000"/>
                </a:solidFill>
              </a:rPr>
              <a:t>colecting</a:t>
            </a:r>
            <a:r>
              <a:rPr lang="cs-CZ" dirty="0"/>
              <a:t> </a:t>
            </a:r>
            <a:r>
              <a:rPr lang="cs-CZ" dirty="0" err="1"/>
              <a:t>stamps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/>
              <a:t>Baví mě sbírat známky)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Přídavná </a:t>
            </a:r>
            <a:r>
              <a:rPr lang="cs-CZ" dirty="0" smtClean="0"/>
              <a:t>jména + předložka </a:t>
            </a:r>
            <a:r>
              <a:rPr lang="cs-CZ" dirty="0" smtClean="0"/>
              <a:t>- příklady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29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92888" cy="1143000"/>
          </a:xfrm>
        </p:spPr>
        <p:txBody>
          <a:bodyPr>
            <a:normAutofit/>
          </a:bodyPr>
          <a:lstStyle/>
          <a:p>
            <a:r>
              <a:rPr lang="cs-CZ" sz="3800" dirty="0" smtClean="0"/>
              <a:t>Podstatná </a:t>
            </a:r>
            <a:r>
              <a:rPr lang="cs-CZ" sz="3800" dirty="0" smtClean="0"/>
              <a:t>jména + předložka - příklady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lnSpcReduction="10000"/>
          </a:bodyPr>
          <a:lstStyle/>
          <a:p>
            <a:r>
              <a:rPr lang="cs-CZ" b="1" dirty="0" err="1" smtClean="0">
                <a:solidFill>
                  <a:srgbClr val="0070C0"/>
                </a:solidFill>
              </a:rPr>
              <a:t>way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endParaRPr lang="cs-CZ" b="1" dirty="0" smtClean="0">
              <a:solidFill>
                <a:srgbClr val="0070C0"/>
              </a:solidFill>
            </a:endParaRPr>
          </a:p>
          <a:p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way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doing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.(Tohle je nejlepší způsob, jak to udělat)</a:t>
            </a:r>
          </a:p>
          <a:p>
            <a:r>
              <a:rPr lang="cs-CZ" b="1" dirty="0" err="1" smtClean="0">
                <a:solidFill>
                  <a:srgbClr val="0070C0"/>
                </a:solidFill>
              </a:rPr>
              <a:t>disadvantage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endParaRPr lang="cs-CZ" b="1" dirty="0" smtClean="0">
              <a:solidFill>
                <a:srgbClr val="0070C0"/>
              </a:solidFill>
            </a:endParaRPr>
          </a:p>
          <a:p>
            <a:r>
              <a:rPr lang="cs-CZ" dirty="0" err="1" smtClean="0"/>
              <a:t>That´s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disadvantages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living</a:t>
            </a:r>
            <a:r>
              <a:rPr lang="cs-CZ" dirty="0" smtClean="0"/>
              <a:t> in </a:t>
            </a:r>
            <a:r>
              <a:rPr lang="cs-CZ" dirty="0" err="1" smtClean="0"/>
              <a:t>town</a:t>
            </a:r>
            <a:r>
              <a:rPr lang="cs-CZ" dirty="0" smtClean="0"/>
              <a:t>.(To je jedna z nevýhod bydlení ve městě)</a:t>
            </a:r>
          </a:p>
          <a:p>
            <a:r>
              <a:rPr lang="cs-CZ" b="1" dirty="0" err="1">
                <a:solidFill>
                  <a:srgbClr val="0070C0"/>
                </a:solidFill>
              </a:rPr>
              <a:t>chance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of</a:t>
            </a:r>
            <a:endParaRPr lang="cs-CZ" b="1" dirty="0">
              <a:solidFill>
                <a:srgbClr val="0070C0"/>
              </a:solidFill>
            </a:endParaRPr>
          </a:p>
          <a:p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no </a:t>
            </a:r>
            <a:r>
              <a:rPr lang="cs-CZ" dirty="0" err="1">
                <a:solidFill>
                  <a:srgbClr val="FF0000"/>
                </a:solidFill>
              </a:rPr>
              <a:t>chance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of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saying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(Nebyla vůbec možnost to říci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846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Gerundium nebo infinitiv -příklad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70C0"/>
                </a:solidFill>
              </a:rPr>
              <a:t>try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to do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snažit se udělat</a:t>
            </a:r>
          </a:p>
          <a:p>
            <a:r>
              <a:rPr lang="cs-CZ" dirty="0"/>
              <a:t>H</a:t>
            </a:r>
            <a:r>
              <a:rPr lang="cs-CZ" dirty="0" smtClean="0"/>
              <a:t>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trying</a:t>
            </a:r>
            <a:r>
              <a:rPr lang="cs-CZ" dirty="0" smtClean="0">
                <a:solidFill>
                  <a:srgbClr val="FF0000"/>
                </a:solidFill>
              </a:rPr>
              <a:t> to </a:t>
            </a:r>
            <a:r>
              <a:rPr lang="cs-CZ" dirty="0" err="1" smtClean="0">
                <a:solidFill>
                  <a:srgbClr val="FF0000"/>
                </a:solidFill>
              </a:rPr>
              <a:t>improve</a:t>
            </a:r>
            <a:r>
              <a:rPr lang="cs-CZ" dirty="0" smtClean="0"/>
              <a:t> her </a:t>
            </a:r>
            <a:r>
              <a:rPr lang="cs-CZ" dirty="0" err="1" smtClean="0"/>
              <a:t>English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/>
              <a:t>Snaží se zlepšit si angličtinu)</a:t>
            </a:r>
          </a:p>
          <a:p>
            <a:r>
              <a:rPr lang="cs-CZ" b="1" dirty="0" err="1" smtClean="0">
                <a:solidFill>
                  <a:srgbClr val="0070C0"/>
                </a:solidFill>
              </a:rPr>
              <a:t>try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doing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zkusit udělat</a:t>
            </a:r>
          </a:p>
          <a:p>
            <a:r>
              <a:rPr lang="cs-CZ" dirty="0" err="1" smtClean="0"/>
              <a:t>Try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asking</a:t>
            </a:r>
            <a:r>
              <a:rPr lang="cs-CZ" dirty="0" smtClean="0"/>
              <a:t> her in </a:t>
            </a:r>
            <a:r>
              <a:rPr lang="cs-CZ" dirty="0" err="1" smtClean="0"/>
              <a:t>French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/>
              <a:t>Zkus se jí zeptat francouzsky)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639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Procvičení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68760"/>
            <a:ext cx="6624736" cy="4968552"/>
          </a:xfr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6980-8D72-49BE-9684-0AC4E303A83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2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Přeložte tyto věty.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1)Lékaři doporučují spát osm hodin denně.</a:t>
            </a:r>
          </a:p>
          <a:p>
            <a:r>
              <a:rPr lang="cs-CZ" dirty="0" smtClean="0"/>
              <a:t>1)</a:t>
            </a:r>
            <a:r>
              <a:rPr lang="cs-CZ" dirty="0" err="1" smtClean="0"/>
              <a:t>Doctors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recommend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sleeping</a:t>
            </a:r>
            <a:r>
              <a:rPr lang="cs-CZ" dirty="0" smtClean="0"/>
              <a:t> </a:t>
            </a:r>
            <a:r>
              <a:rPr lang="cs-CZ" dirty="0" err="1" smtClean="0"/>
              <a:t>eight</a:t>
            </a:r>
            <a:r>
              <a:rPr lang="cs-CZ" dirty="0" smtClean="0"/>
              <a:t> </a:t>
            </a:r>
            <a:r>
              <a:rPr lang="cs-CZ" dirty="0" err="1" smtClean="0"/>
              <a:t>hours</a:t>
            </a:r>
            <a:r>
              <a:rPr lang="cs-CZ" dirty="0" smtClean="0"/>
              <a:t> a </a:t>
            </a:r>
            <a:r>
              <a:rPr lang="cs-CZ" dirty="0" err="1" smtClean="0"/>
              <a:t>day</a:t>
            </a:r>
            <a:r>
              <a:rPr lang="cs-CZ" dirty="0" smtClean="0"/>
              <a:t>.</a:t>
            </a:r>
          </a:p>
          <a:p>
            <a:r>
              <a:rPr lang="cs-CZ" dirty="0" smtClean="0"/>
              <a:t>2)Oba se těší na setkání s tebou.</a:t>
            </a:r>
          </a:p>
          <a:p>
            <a:r>
              <a:rPr lang="cs-CZ" dirty="0" smtClean="0"/>
              <a:t>2)</a:t>
            </a:r>
            <a:r>
              <a:rPr lang="cs-CZ" dirty="0" err="1" smtClean="0"/>
              <a:t>They´re</a:t>
            </a:r>
            <a:r>
              <a:rPr lang="cs-CZ" dirty="0" smtClean="0"/>
              <a:t>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looking</a:t>
            </a:r>
            <a:r>
              <a:rPr lang="cs-CZ" dirty="0" smtClean="0">
                <a:solidFill>
                  <a:srgbClr val="FF0000"/>
                </a:solidFill>
              </a:rPr>
              <a:t> forward to meeting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.</a:t>
            </a:r>
          </a:p>
          <a:p>
            <a:r>
              <a:rPr lang="cs-CZ" dirty="0" smtClean="0"/>
              <a:t>3)Proč začal kouřit?</a:t>
            </a:r>
          </a:p>
          <a:p>
            <a:r>
              <a:rPr lang="cs-CZ" dirty="0" smtClean="0"/>
              <a:t>3)</a:t>
            </a:r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 he </a:t>
            </a:r>
            <a:r>
              <a:rPr lang="cs-CZ" dirty="0" smtClean="0">
                <a:solidFill>
                  <a:srgbClr val="FF0000"/>
                </a:solidFill>
              </a:rPr>
              <a:t>start smoking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95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Doplňte vhodná slovesa podle významu-</a:t>
            </a:r>
            <a:r>
              <a:rPr lang="cs-CZ" dirty="0" err="1" smtClean="0"/>
              <a:t>be</a:t>
            </a:r>
            <a:r>
              <a:rPr lang="cs-CZ" dirty="0" smtClean="0"/>
              <a:t>, </a:t>
            </a:r>
            <a:r>
              <a:rPr lang="cs-CZ" dirty="0" err="1" smtClean="0"/>
              <a:t>get</a:t>
            </a:r>
            <a:r>
              <a:rPr lang="cs-CZ" dirty="0" smtClean="0"/>
              <a:t>, </a:t>
            </a:r>
            <a:r>
              <a:rPr lang="cs-CZ" dirty="0" err="1" smtClean="0"/>
              <a:t>help</a:t>
            </a:r>
            <a:r>
              <a:rPr lang="cs-CZ" dirty="0" smtClean="0"/>
              <a:t>, </a:t>
            </a:r>
            <a:r>
              <a:rPr lang="cs-CZ" dirty="0" err="1" smtClean="0"/>
              <a:t>work</a:t>
            </a:r>
            <a:r>
              <a:rPr lang="cs-CZ" dirty="0" smtClean="0"/>
              <a:t>, </a:t>
            </a:r>
            <a:r>
              <a:rPr lang="cs-CZ" dirty="0" err="1" smtClean="0"/>
              <a:t>write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1)He </a:t>
            </a:r>
            <a:r>
              <a:rPr lang="cs-CZ" dirty="0" err="1" smtClean="0"/>
              <a:t>finished</a:t>
            </a:r>
            <a:r>
              <a:rPr lang="cs-CZ" dirty="0" smtClean="0"/>
              <a:t>……..his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book</a:t>
            </a:r>
            <a:r>
              <a:rPr lang="cs-CZ" dirty="0" smtClean="0"/>
              <a:t>.</a:t>
            </a:r>
          </a:p>
          <a:p>
            <a:r>
              <a:rPr lang="cs-CZ" dirty="0" smtClean="0"/>
              <a:t>2)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mind ……</a:t>
            </a:r>
            <a:r>
              <a:rPr lang="cs-CZ" dirty="0" err="1" smtClean="0"/>
              <a:t>them</a:t>
            </a:r>
            <a:r>
              <a:rPr lang="cs-CZ" dirty="0" smtClean="0"/>
              <a:t> up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steps</a:t>
            </a:r>
            <a:r>
              <a:rPr lang="cs-CZ" dirty="0" smtClean="0"/>
              <a:t>?</a:t>
            </a:r>
          </a:p>
          <a:p>
            <a:r>
              <a:rPr lang="cs-CZ" dirty="0" smtClean="0"/>
              <a:t>3)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hurries</a:t>
            </a:r>
            <a:r>
              <a:rPr lang="cs-CZ" dirty="0" smtClean="0"/>
              <a:t> </a:t>
            </a:r>
            <a:r>
              <a:rPr lang="cs-CZ" dirty="0" err="1" smtClean="0"/>
              <a:t>because</a:t>
            </a:r>
            <a:r>
              <a:rPr lang="cs-CZ" dirty="0" smtClean="0"/>
              <a:t>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hates</a:t>
            </a:r>
            <a:r>
              <a:rPr lang="cs-CZ" dirty="0" smtClean="0"/>
              <a:t>…… </a:t>
            </a:r>
            <a:r>
              <a:rPr lang="cs-CZ" dirty="0" err="1" smtClean="0"/>
              <a:t>late</a:t>
            </a:r>
            <a:r>
              <a:rPr lang="cs-CZ" dirty="0" smtClean="0"/>
              <a:t>.</a:t>
            </a:r>
          </a:p>
          <a:p>
            <a:r>
              <a:rPr lang="cs-CZ" dirty="0"/>
              <a:t>4)</a:t>
            </a:r>
            <a:r>
              <a:rPr lang="cs-CZ" dirty="0" err="1"/>
              <a:t>We</a:t>
            </a:r>
            <a:r>
              <a:rPr lang="cs-CZ" dirty="0"/>
              <a:t> much </a:t>
            </a:r>
            <a:r>
              <a:rPr lang="cs-CZ" dirty="0" err="1"/>
              <a:t>prefer</a:t>
            </a:r>
            <a:r>
              <a:rPr lang="cs-CZ" dirty="0"/>
              <a:t> </a:t>
            </a:r>
            <a:r>
              <a:rPr lang="cs-CZ" dirty="0" err="1"/>
              <a:t>giving</a:t>
            </a:r>
            <a:r>
              <a:rPr lang="cs-CZ" dirty="0"/>
              <a:t> </a:t>
            </a:r>
            <a:r>
              <a:rPr lang="cs-CZ" dirty="0" err="1"/>
              <a:t>presents</a:t>
            </a:r>
            <a:r>
              <a:rPr lang="cs-CZ" dirty="0"/>
              <a:t> to…… </a:t>
            </a:r>
            <a:r>
              <a:rPr lang="cs-CZ" dirty="0" err="1"/>
              <a:t>them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5)</a:t>
            </a:r>
            <a:r>
              <a:rPr lang="cs-CZ" dirty="0" err="1"/>
              <a:t>They</a:t>
            </a:r>
            <a:r>
              <a:rPr lang="cs-CZ" dirty="0"/>
              <a:t> love……in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firm</a:t>
            </a:r>
            <a:r>
              <a:rPr lang="cs-CZ" dirty="0"/>
              <a:t> </a:t>
            </a: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got</a:t>
            </a:r>
            <a:r>
              <a:rPr lang="cs-CZ" dirty="0"/>
              <a:t> </a:t>
            </a:r>
            <a:r>
              <a:rPr lang="cs-CZ" dirty="0" err="1"/>
              <a:t>great</a:t>
            </a:r>
            <a:r>
              <a:rPr lang="cs-CZ" dirty="0"/>
              <a:t> </a:t>
            </a:r>
            <a:r>
              <a:rPr lang="cs-CZ" dirty="0" err="1"/>
              <a:t>colleagues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94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</a:t>
            </a:r>
            <a:r>
              <a:rPr lang="cs-CZ" dirty="0" smtClean="0"/>
              <a:t>) </a:t>
            </a:r>
            <a:r>
              <a:rPr lang="cs-CZ" dirty="0" err="1" smtClean="0"/>
              <a:t>writing</a:t>
            </a:r>
            <a:endParaRPr lang="cs-CZ" dirty="0" smtClean="0"/>
          </a:p>
          <a:p>
            <a:r>
              <a:rPr lang="cs-CZ" smtClean="0"/>
              <a:t>2</a:t>
            </a:r>
            <a:r>
              <a:rPr lang="cs-CZ" smtClean="0"/>
              <a:t>) helping</a:t>
            </a:r>
            <a:endParaRPr lang="cs-CZ" dirty="0" smtClean="0"/>
          </a:p>
          <a:p>
            <a:r>
              <a:rPr lang="cs-CZ" dirty="0" smtClean="0"/>
              <a:t>3)</a:t>
            </a:r>
            <a:r>
              <a:rPr lang="cs-CZ" dirty="0"/>
              <a:t> </a:t>
            </a:r>
            <a:r>
              <a:rPr lang="cs-CZ" dirty="0" err="1" smtClean="0"/>
              <a:t>being</a:t>
            </a:r>
            <a:endParaRPr lang="cs-CZ" dirty="0" smtClean="0"/>
          </a:p>
          <a:p>
            <a:r>
              <a:rPr lang="cs-CZ" dirty="0" smtClean="0"/>
              <a:t>4)</a:t>
            </a:r>
            <a:r>
              <a:rPr lang="cs-CZ" dirty="0"/>
              <a:t> </a:t>
            </a:r>
            <a:r>
              <a:rPr lang="cs-CZ" dirty="0" err="1" smtClean="0"/>
              <a:t>getting</a:t>
            </a:r>
            <a:endParaRPr lang="cs-CZ" dirty="0" smtClean="0"/>
          </a:p>
          <a:p>
            <a:r>
              <a:rPr lang="cs-CZ" dirty="0" smtClean="0"/>
              <a:t>5)</a:t>
            </a:r>
            <a:r>
              <a:rPr lang="cs-CZ" dirty="0"/>
              <a:t> </a:t>
            </a:r>
            <a:r>
              <a:rPr lang="cs-CZ" dirty="0" err="1"/>
              <a:t>working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06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403648" y="4591472"/>
            <a:ext cx="7128791" cy="493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43608" y="1412776"/>
            <a:ext cx="7643192" cy="3024337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1400" dirty="0"/>
              <a:t>GNARLY, </a:t>
            </a:r>
            <a:r>
              <a:rPr lang="cs-CZ" sz="1400" dirty="0" err="1"/>
              <a:t>Craig</a:t>
            </a:r>
            <a:r>
              <a:rPr lang="cs-CZ" sz="1400" dirty="0"/>
              <a:t>. </a:t>
            </a:r>
            <a:r>
              <a:rPr lang="cs-CZ" sz="1400" i="1" dirty="0"/>
              <a:t>en.wikipedia.org</a:t>
            </a:r>
            <a:r>
              <a:rPr lang="cs-CZ" sz="1400" dirty="0"/>
              <a:t> [online]. [cit. 10.1.2013]. Dostupný na WWW: http://en.wikipedia.org/wiki/File:Studying.jpg </a:t>
            </a:r>
            <a:endParaRPr lang="cs-CZ" sz="1400" dirty="0" smtClean="0"/>
          </a:p>
          <a:p>
            <a:pPr marL="82296" indent="0">
              <a:buNone/>
            </a:pPr>
            <a:r>
              <a:rPr lang="cs-CZ" sz="1400" dirty="0"/>
              <a:t>PETERS, Sarah; GRÁF, Tomáš. </a:t>
            </a:r>
            <a:r>
              <a:rPr lang="cs-CZ" sz="1400" i="1" dirty="0"/>
              <a:t>TIME TO TALK 3.díl</a:t>
            </a:r>
            <a:r>
              <a:rPr lang="cs-CZ" sz="1400" dirty="0"/>
              <a:t>. </a:t>
            </a:r>
            <a:r>
              <a:rPr lang="cs-CZ" sz="1400"/>
              <a:t>Praha: Polyglot, 2003, ISBN 80-86195-27-9.</a:t>
            </a:r>
            <a:endParaRPr lang="cs-CZ" sz="1400" b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6980-8D72-49BE-9684-0AC4E303A83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42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205006"/>
          </a:xfrm>
        </p:spPr>
        <p:txBody>
          <a:bodyPr>
            <a:normAutofit/>
          </a:bodyPr>
          <a:lstStyle/>
          <a:p>
            <a:r>
              <a:rPr lang="cs-CZ" sz="5400" dirty="0" smtClean="0"/>
              <a:t>GERUNDIUM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209552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to je gerundium?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to </a:t>
            </a:r>
            <a:r>
              <a:rPr lang="cs-CZ" b="1" dirty="0" smtClean="0"/>
              <a:t>neurčitý slovesný tvar</a:t>
            </a:r>
            <a:r>
              <a:rPr lang="cs-CZ" dirty="0" smtClean="0"/>
              <a:t> zakončený na –</a:t>
            </a:r>
            <a:r>
              <a:rPr lang="cs-CZ" b="1" dirty="0" smtClean="0">
                <a:solidFill>
                  <a:srgbClr val="FF0000"/>
                </a:solidFill>
              </a:rPr>
              <a:t>ing</a:t>
            </a:r>
            <a:r>
              <a:rPr lang="cs-CZ" dirty="0" smtClean="0"/>
              <a:t>.</a:t>
            </a:r>
          </a:p>
          <a:p>
            <a:r>
              <a:rPr lang="cs-CZ" dirty="0" smtClean="0"/>
              <a:t>Se slovesem, od něhož je odvozeno, má stejné předložkové vazby.</a:t>
            </a:r>
          </a:p>
          <a:p>
            <a:r>
              <a:rPr lang="cs-CZ" dirty="0" smtClean="0"/>
              <a:t>Gerundium </a:t>
            </a:r>
            <a:r>
              <a:rPr lang="cs-CZ" b="1" dirty="0" smtClean="0"/>
              <a:t>se může vyskytovat</a:t>
            </a:r>
            <a:r>
              <a:rPr lang="cs-CZ" dirty="0" smtClean="0"/>
              <a:t> po slovesech, předložkách a také po vazbách podstatných či přídavných jmen.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141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- příklady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Gerundium následuje po slovesech :</a:t>
            </a:r>
          </a:p>
          <a:p>
            <a:pPr marL="82296" indent="0">
              <a:buNone/>
            </a:pPr>
            <a:r>
              <a:rPr lang="cs-CZ" dirty="0" smtClean="0"/>
              <a:t>    a) označující fázi děje : </a:t>
            </a:r>
            <a:r>
              <a:rPr lang="cs-CZ" b="1" dirty="0" smtClean="0"/>
              <a:t>start</a:t>
            </a:r>
          </a:p>
          <a:p>
            <a:pPr marL="82296" indent="0">
              <a:buNone/>
            </a:pPr>
            <a:r>
              <a:rPr lang="cs-CZ" dirty="0" smtClean="0"/>
              <a:t>              </a:t>
            </a:r>
            <a:r>
              <a:rPr lang="cs-CZ" b="1" dirty="0" smtClean="0"/>
              <a:t>                       </a:t>
            </a:r>
            <a:r>
              <a:rPr lang="cs-CZ" b="1" dirty="0" err="1" smtClean="0"/>
              <a:t>begin</a:t>
            </a:r>
            <a:endParaRPr lang="cs-CZ" b="1" dirty="0" smtClean="0"/>
          </a:p>
          <a:p>
            <a:pPr marL="82296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             </a:t>
            </a:r>
            <a:r>
              <a:rPr lang="cs-CZ" b="1" dirty="0" err="1" smtClean="0"/>
              <a:t>finish</a:t>
            </a:r>
            <a:endParaRPr lang="cs-CZ" b="1" dirty="0" smtClean="0"/>
          </a:p>
          <a:p>
            <a:pPr marL="82296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             </a:t>
            </a:r>
            <a:r>
              <a:rPr lang="cs-CZ" b="1" dirty="0" err="1" smtClean="0"/>
              <a:t>continue</a:t>
            </a:r>
            <a:endParaRPr lang="cs-CZ" b="1" dirty="0" smtClean="0"/>
          </a:p>
          <a:p>
            <a:pPr marL="82296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             stop</a:t>
            </a:r>
          </a:p>
          <a:p>
            <a:pPr marL="82296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             </a:t>
            </a:r>
            <a:r>
              <a:rPr lang="cs-CZ" b="1" dirty="0" err="1" smtClean="0"/>
              <a:t>keep</a:t>
            </a:r>
            <a:endParaRPr lang="cs-CZ" b="1" dirty="0" smtClean="0"/>
          </a:p>
          <a:p>
            <a:pPr marL="82296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</a:t>
            </a:r>
            <a:r>
              <a:rPr lang="cs-CZ" b="1" dirty="0" err="1" smtClean="0"/>
              <a:t>give</a:t>
            </a:r>
            <a:r>
              <a:rPr lang="cs-CZ" b="1" dirty="0" smtClean="0"/>
              <a:t> up</a:t>
            </a:r>
            <a:r>
              <a:rPr lang="cs-CZ" dirty="0" smtClean="0"/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894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 smtClean="0"/>
              <a:t>   b) vyjadřující postoj k činnosti : </a:t>
            </a:r>
            <a:r>
              <a:rPr lang="cs-CZ" b="1" dirty="0" err="1" smtClean="0"/>
              <a:t>like</a:t>
            </a:r>
            <a:endParaRPr lang="cs-CZ" b="1" dirty="0" smtClean="0"/>
          </a:p>
          <a:p>
            <a:pPr marL="82296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</a:t>
            </a:r>
            <a:r>
              <a:rPr lang="cs-CZ" b="1" dirty="0" err="1" smtClean="0"/>
              <a:t>enjoy</a:t>
            </a:r>
            <a:endParaRPr lang="cs-CZ" b="1" dirty="0" smtClean="0"/>
          </a:p>
          <a:p>
            <a:pPr marL="82296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                         love</a:t>
            </a:r>
          </a:p>
          <a:p>
            <a:pPr marL="82296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                         </a:t>
            </a:r>
            <a:r>
              <a:rPr lang="cs-CZ" b="1" dirty="0" err="1" smtClean="0"/>
              <a:t>prefer</a:t>
            </a:r>
            <a:endParaRPr lang="cs-CZ" b="1" dirty="0" smtClean="0"/>
          </a:p>
          <a:p>
            <a:pPr marL="82296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                         </a:t>
            </a:r>
            <a:r>
              <a:rPr lang="cs-CZ" b="1" dirty="0" err="1" smtClean="0"/>
              <a:t>dislike</a:t>
            </a:r>
            <a:endParaRPr lang="cs-CZ" b="1" dirty="0" smtClean="0"/>
          </a:p>
          <a:p>
            <a:pPr marL="82296" indent="0">
              <a:buNone/>
            </a:pPr>
            <a:r>
              <a:rPr lang="cs-CZ" b="1" dirty="0" smtClean="0"/>
              <a:t>                                                 mind</a:t>
            </a:r>
          </a:p>
          <a:p>
            <a:pPr marL="82296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                         </a:t>
            </a:r>
            <a:r>
              <a:rPr lang="cs-CZ" b="1" dirty="0" err="1" smtClean="0"/>
              <a:t>hate</a:t>
            </a:r>
            <a:endParaRPr lang="cs-CZ" b="1" dirty="0" smtClean="0"/>
          </a:p>
          <a:p>
            <a:pPr marL="82296" indent="0">
              <a:buNone/>
            </a:pPr>
            <a:r>
              <a:rPr lang="cs-CZ" dirty="0" smtClean="0"/>
              <a:t>                             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1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Keep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smiling</a:t>
            </a:r>
            <a:r>
              <a:rPr lang="cs-CZ" dirty="0" smtClean="0"/>
              <a:t>, </a:t>
            </a:r>
            <a:r>
              <a:rPr lang="cs-CZ" dirty="0" err="1" smtClean="0"/>
              <a:t>please</a:t>
            </a:r>
            <a:r>
              <a:rPr lang="cs-CZ" dirty="0" smtClean="0"/>
              <a:t>.</a:t>
            </a:r>
          </a:p>
          <a:p>
            <a:r>
              <a:rPr lang="cs-CZ" dirty="0" smtClean="0"/>
              <a:t>Usmívejte se, prosím.</a:t>
            </a:r>
          </a:p>
          <a:p>
            <a:endParaRPr lang="cs-CZ" dirty="0"/>
          </a:p>
          <a:p>
            <a:r>
              <a:rPr lang="cs-CZ" dirty="0" smtClean="0"/>
              <a:t>He </a:t>
            </a:r>
            <a:r>
              <a:rPr lang="cs-CZ" dirty="0" err="1" smtClean="0"/>
              <a:t>prefers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swimming</a:t>
            </a:r>
            <a:r>
              <a:rPr lang="cs-CZ" dirty="0" smtClean="0"/>
              <a:t> to </a:t>
            </a:r>
            <a:r>
              <a:rPr lang="cs-CZ" dirty="0" err="1" smtClean="0">
                <a:solidFill>
                  <a:srgbClr val="FF0000"/>
                </a:solidFill>
              </a:rPr>
              <a:t>skiing</a:t>
            </a:r>
            <a:r>
              <a:rPr lang="cs-CZ" dirty="0" smtClean="0"/>
              <a:t>.</a:t>
            </a:r>
          </a:p>
          <a:p>
            <a:r>
              <a:rPr lang="cs-CZ" dirty="0" smtClean="0"/>
              <a:t>Raději plave, než lyžuje.</a:t>
            </a:r>
          </a:p>
          <a:p>
            <a:endParaRPr lang="cs-CZ" dirty="0"/>
          </a:p>
          <a:p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mind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helping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my </a:t>
            </a:r>
            <a:r>
              <a:rPr lang="cs-CZ" dirty="0" err="1" smtClean="0"/>
              <a:t>bag</a:t>
            </a:r>
            <a:r>
              <a:rPr lang="cs-CZ" dirty="0" smtClean="0"/>
              <a:t>?</a:t>
            </a:r>
          </a:p>
          <a:p>
            <a:r>
              <a:rPr lang="cs-CZ" dirty="0" smtClean="0"/>
              <a:t>Pomohl byste mi s taškou?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48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dalších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err="1" smtClean="0"/>
              <a:t>avoid</a:t>
            </a:r>
            <a:r>
              <a:rPr lang="cs-CZ" dirty="0" smtClean="0"/>
              <a:t> – vyhnout se</a:t>
            </a:r>
          </a:p>
          <a:p>
            <a:r>
              <a:rPr lang="cs-CZ" dirty="0"/>
              <a:t> </a:t>
            </a:r>
            <a:r>
              <a:rPr lang="cs-CZ" b="1" dirty="0" err="1" smtClean="0"/>
              <a:t>count</a:t>
            </a:r>
            <a:r>
              <a:rPr lang="cs-CZ" b="1" dirty="0" smtClean="0"/>
              <a:t> on </a:t>
            </a:r>
            <a:r>
              <a:rPr lang="cs-CZ" dirty="0" smtClean="0"/>
              <a:t>– počítat s </a:t>
            </a:r>
          </a:p>
          <a:p>
            <a:r>
              <a:rPr lang="cs-CZ" b="1" dirty="0"/>
              <a:t> </a:t>
            </a:r>
            <a:r>
              <a:rPr lang="cs-CZ" b="1" dirty="0" err="1" smtClean="0"/>
              <a:t>dream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dirty="0" smtClean="0"/>
              <a:t> – snít o</a:t>
            </a:r>
          </a:p>
          <a:p>
            <a:r>
              <a:rPr lang="cs-CZ" b="1" dirty="0"/>
              <a:t> </a:t>
            </a:r>
            <a:r>
              <a:rPr lang="cs-CZ" b="1" dirty="0" smtClean="0"/>
              <a:t>go</a:t>
            </a:r>
            <a:r>
              <a:rPr lang="cs-CZ" dirty="0" smtClean="0"/>
              <a:t> – jít</a:t>
            </a:r>
          </a:p>
          <a:p>
            <a:r>
              <a:rPr lang="cs-CZ" dirty="0"/>
              <a:t> </a:t>
            </a:r>
            <a:r>
              <a:rPr lang="cs-CZ" b="1" dirty="0" err="1" smtClean="0"/>
              <a:t>look</a:t>
            </a:r>
            <a:r>
              <a:rPr lang="cs-CZ" b="1" dirty="0" smtClean="0"/>
              <a:t> forward to</a:t>
            </a:r>
            <a:r>
              <a:rPr lang="cs-CZ" dirty="0" smtClean="0"/>
              <a:t> – těšit se na </a:t>
            </a:r>
          </a:p>
          <a:p>
            <a:r>
              <a:rPr lang="cs-CZ" b="1" dirty="0"/>
              <a:t> </a:t>
            </a:r>
            <a:r>
              <a:rPr lang="cs-CZ" b="1" dirty="0" err="1" smtClean="0"/>
              <a:t>recommend</a:t>
            </a:r>
            <a:r>
              <a:rPr lang="cs-CZ" b="1" dirty="0" smtClean="0"/>
              <a:t> </a:t>
            </a:r>
            <a:r>
              <a:rPr lang="cs-CZ" dirty="0" smtClean="0"/>
              <a:t>– doporučit</a:t>
            </a:r>
          </a:p>
          <a:p>
            <a:r>
              <a:rPr lang="cs-CZ" dirty="0"/>
              <a:t> </a:t>
            </a:r>
            <a:r>
              <a:rPr lang="cs-CZ" b="1" dirty="0" err="1" smtClean="0"/>
              <a:t>remember</a:t>
            </a:r>
            <a:r>
              <a:rPr lang="cs-CZ" dirty="0" smtClean="0"/>
              <a:t> – pamatovat si</a:t>
            </a:r>
          </a:p>
          <a:p>
            <a:r>
              <a:rPr lang="cs-CZ" dirty="0" smtClean="0"/>
              <a:t> </a:t>
            </a:r>
            <a:r>
              <a:rPr lang="cs-CZ" b="1" dirty="0" err="1" smtClean="0"/>
              <a:t>try</a:t>
            </a:r>
            <a:r>
              <a:rPr lang="cs-CZ" dirty="0" smtClean="0"/>
              <a:t> - zkusit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08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before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</a:p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wash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hands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before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eating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/>
              <a:t>Před jídlem byste si měli umýt ruce)</a:t>
            </a:r>
          </a:p>
          <a:p>
            <a:r>
              <a:rPr lang="cs-CZ" dirty="0"/>
              <a:t> </a:t>
            </a:r>
            <a:r>
              <a:rPr lang="cs-CZ" b="1" dirty="0" err="1">
                <a:solidFill>
                  <a:srgbClr val="0070C0"/>
                </a:solidFill>
              </a:rPr>
              <a:t>without</a:t>
            </a:r>
            <a:endParaRPr lang="cs-CZ" b="1" dirty="0">
              <a:solidFill>
                <a:srgbClr val="0070C0"/>
              </a:solidFill>
            </a:endParaRPr>
          </a:p>
          <a:p>
            <a:r>
              <a:rPr lang="cs-CZ" dirty="0" smtClean="0"/>
              <a:t>He </a:t>
            </a:r>
            <a:r>
              <a:rPr lang="cs-CZ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without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saying</a:t>
            </a:r>
            <a:r>
              <a:rPr lang="cs-CZ" dirty="0" smtClean="0"/>
              <a:t> </a:t>
            </a:r>
            <a:r>
              <a:rPr lang="cs-CZ" dirty="0" err="1" smtClean="0"/>
              <a:t>goodbye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/>
              <a:t>Odešel, aniž by se rozloučil)</a:t>
            </a:r>
          </a:p>
          <a:p>
            <a:r>
              <a:rPr lang="cs-CZ" dirty="0"/>
              <a:t> </a:t>
            </a:r>
            <a:r>
              <a:rPr lang="cs-CZ" b="1" dirty="0" err="1">
                <a:solidFill>
                  <a:srgbClr val="0070C0"/>
                </a:solidFill>
              </a:rPr>
              <a:t>instead</a:t>
            </a:r>
            <a:r>
              <a:rPr lang="cs-CZ" b="1" dirty="0" smtClean="0"/>
              <a:t> </a:t>
            </a:r>
            <a:r>
              <a:rPr lang="cs-CZ" b="1" dirty="0" err="1">
                <a:solidFill>
                  <a:srgbClr val="0070C0"/>
                </a:solidFill>
              </a:rPr>
              <a:t>of</a:t>
            </a:r>
            <a:endParaRPr lang="cs-CZ" b="1" dirty="0">
              <a:solidFill>
                <a:srgbClr val="0070C0"/>
              </a:solidFill>
            </a:endParaRPr>
          </a:p>
          <a:p>
            <a:r>
              <a:rPr lang="cs-CZ" dirty="0" err="1" smtClean="0"/>
              <a:t>She´d</a:t>
            </a:r>
            <a:r>
              <a:rPr lang="cs-CZ" dirty="0" smtClean="0"/>
              <a:t> </a:t>
            </a:r>
            <a:r>
              <a:rPr lang="cs-CZ" dirty="0" err="1" smtClean="0"/>
              <a:t>walk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instead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going</a:t>
            </a:r>
            <a:r>
              <a:rPr lang="cs-CZ" dirty="0" smtClean="0"/>
              <a:t> by bus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/>
              <a:t>Šla by pěšky, místo aby jela autobusem)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38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Přídavná </a:t>
            </a:r>
            <a:r>
              <a:rPr lang="cs-CZ" dirty="0" smtClean="0"/>
              <a:t>jména + předložka </a:t>
            </a:r>
            <a:r>
              <a:rPr lang="cs-CZ" dirty="0" smtClean="0"/>
              <a:t>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>
                <a:solidFill>
                  <a:srgbClr val="0070C0"/>
                </a:solidFill>
              </a:rPr>
              <a:t>good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at</a:t>
            </a:r>
            <a:endParaRPr lang="cs-CZ" b="1" dirty="0" smtClean="0">
              <a:solidFill>
                <a:srgbClr val="0070C0"/>
              </a:solidFill>
            </a:endParaRPr>
          </a:p>
          <a:p>
            <a:r>
              <a:rPr lang="cs-CZ" dirty="0" smtClean="0"/>
              <a:t>He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good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playing</a:t>
            </a:r>
            <a:r>
              <a:rPr lang="cs-CZ" dirty="0" smtClean="0"/>
              <a:t> </a:t>
            </a:r>
            <a:r>
              <a:rPr lang="cs-CZ" dirty="0" err="1" smtClean="0"/>
              <a:t>tennis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/>
              <a:t>Výborně hraje tenis)</a:t>
            </a:r>
          </a:p>
          <a:p>
            <a:r>
              <a:rPr lang="cs-CZ" b="1" dirty="0" err="1">
                <a:solidFill>
                  <a:srgbClr val="0070C0"/>
                </a:solidFill>
              </a:rPr>
              <a:t>afraid</a:t>
            </a:r>
            <a:r>
              <a:rPr lang="cs-CZ" b="1" dirty="0" smtClean="0"/>
              <a:t> </a:t>
            </a:r>
            <a:r>
              <a:rPr lang="cs-CZ" b="1" dirty="0" err="1">
                <a:solidFill>
                  <a:srgbClr val="0070C0"/>
                </a:solidFill>
              </a:rPr>
              <a:t>of</a:t>
            </a:r>
            <a:endParaRPr lang="cs-CZ" b="1" dirty="0">
              <a:solidFill>
                <a:srgbClr val="0070C0"/>
              </a:solidFill>
            </a:endParaRPr>
          </a:p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afraid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making</a:t>
            </a:r>
            <a:r>
              <a:rPr lang="cs-CZ" dirty="0" smtClean="0"/>
              <a:t> a </a:t>
            </a:r>
            <a:r>
              <a:rPr lang="cs-CZ" dirty="0" err="1" smtClean="0"/>
              <a:t>mistake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/>
              <a:t>Bála se, že udělá chybu)</a:t>
            </a:r>
          </a:p>
          <a:p>
            <a:r>
              <a:rPr lang="cs-CZ" b="1" dirty="0" err="1">
                <a:solidFill>
                  <a:srgbClr val="0070C0"/>
                </a:solidFill>
              </a:rPr>
              <a:t>interested</a:t>
            </a:r>
            <a:r>
              <a:rPr lang="cs-CZ" b="1" dirty="0" smtClean="0"/>
              <a:t> </a:t>
            </a:r>
            <a:r>
              <a:rPr lang="cs-CZ" b="1" dirty="0">
                <a:solidFill>
                  <a:srgbClr val="0070C0"/>
                </a:solidFill>
              </a:rPr>
              <a:t>in</a:t>
            </a:r>
          </a:p>
          <a:p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aren´t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interested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dirty="0" err="1" smtClean="0">
                <a:solidFill>
                  <a:srgbClr val="FF0000"/>
                </a:solidFill>
              </a:rPr>
              <a:t>learning</a:t>
            </a:r>
            <a:r>
              <a:rPr lang="cs-CZ" dirty="0" smtClean="0"/>
              <a:t> more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/>
              <a:t>Nemají zájem dozvědět se víc)</a:t>
            </a:r>
          </a:p>
        </p:txBody>
      </p:sp>
    </p:spTree>
    <p:extLst>
      <p:ext uri="{BB962C8B-B14F-4D97-AF65-F5344CB8AC3E}">
        <p14:creationId xmlns:p14="http://schemas.microsoft.com/office/powerpoint/2010/main" val="179156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150</TotalTime>
  <Words>590</Words>
  <Application>Microsoft Office PowerPoint</Application>
  <PresentationFormat>Předvádění na obrazovce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Slunovrat</vt:lpstr>
      <vt:lpstr>Prezentace aplikace PowerPoint</vt:lpstr>
      <vt:lpstr>GERUNDIUM</vt:lpstr>
      <vt:lpstr>Co to je gerundium?</vt:lpstr>
      <vt:lpstr>Slovesa - příklady </vt:lpstr>
      <vt:lpstr>Prezentace aplikace PowerPoint</vt:lpstr>
      <vt:lpstr>Prezentace aplikace PowerPoint</vt:lpstr>
      <vt:lpstr>Příklady dalších sloves</vt:lpstr>
      <vt:lpstr>Předložky - příklady</vt:lpstr>
      <vt:lpstr>Přídavná jména + předložka - příklady</vt:lpstr>
      <vt:lpstr>Přídavná jména + předložka - příklady</vt:lpstr>
      <vt:lpstr>Podstatná jména + předložka - příklady</vt:lpstr>
      <vt:lpstr>Gerundium nebo infinitiv -příklad</vt:lpstr>
      <vt:lpstr>Procvičení</vt:lpstr>
      <vt:lpstr>Přeložte tyto věty.</vt:lpstr>
      <vt:lpstr>Doplňte vhodná slovesa podle významu-be, get, help, work, write</vt:lpstr>
      <vt:lpstr>Prezentace aplikace PowerPoint</vt:lpstr>
      <vt:lpstr>Použité 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Vaidlová</dc:creator>
  <cp:lastModifiedBy>Martin Štorek</cp:lastModifiedBy>
  <cp:revision>22</cp:revision>
  <dcterms:created xsi:type="dcterms:W3CDTF">2013-11-29T08:08:34Z</dcterms:created>
  <dcterms:modified xsi:type="dcterms:W3CDTF">2014-01-27T09:06:48Z</dcterms:modified>
</cp:coreProperties>
</file>