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9" r:id="rId3"/>
    <p:sldId id="261" r:id="rId4"/>
    <p:sldId id="260" r:id="rId5"/>
    <p:sldId id="271" r:id="rId6"/>
    <p:sldId id="274" r:id="rId7"/>
    <p:sldId id="257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D4BA4-06A7-427E-A775-FE265ED3C483}" type="datetimeFigureOut">
              <a:rPr lang="cs-CZ" smtClean="0"/>
              <a:pPr/>
              <a:t>27.10.2013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ADD69-C3ED-4DCC-84AD-7248907D23B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75D9-B666-4E57-AD98-1908CC68C880}" type="datetime1">
              <a:rPr lang="cs-CZ" smtClean="0"/>
              <a:pPr/>
              <a:t>27.10.2013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B9B5-825D-4B88-8D43-B43F91DCF527}" type="datetime1">
              <a:rPr lang="cs-CZ" smtClean="0"/>
              <a:pPr/>
              <a:t>27.10.2013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6D9B-012D-46CA-BA27-7E2950F7664A}" type="datetime1">
              <a:rPr lang="cs-CZ" smtClean="0"/>
              <a:pPr/>
              <a:t>27.10.2013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893E-E07E-403B-BC9A-DB4CC2F70421}" type="datetime1">
              <a:rPr lang="cs-CZ" smtClean="0"/>
              <a:pPr/>
              <a:t>27.10.2013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9615-5339-4B17-A45B-B837FC89A192}" type="datetime1">
              <a:rPr lang="cs-CZ" smtClean="0"/>
              <a:pPr/>
              <a:t>27.10.2013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202-B17E-4D43-9D55-BFB015774132}" type="datetime1">
              <a:rPr lang="cs-CZ" smtClean="0"/>
              <a:pPr/>
              <a:t>27.10.2013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5338-9B57-423D-B73E-F98D1ABA6F89}" type="datetime1">
              <a:rPr lang="cs-CZ" smtClean="0"/>
              <a:pPr/>
              <a:t>27.10.2013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AF0-5F2B-43EE-BD5C-FB95347115A7}" type="datetime1">
              <a:rPr lang="cs-CZ" smtClean="0"/>
              <a:pPr/>
              <a:t>27.10.2013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DA8A-D359-4A86-AAFB-A2108E191149}" type="datetime1">
              <a:rPr lang="cs-CZ" smtClean="0"/>
              <a:pPr/>
              <a:t>27.10.2013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EBA5-6EA8-47AA-9FD3-74358B14FD26}" type="datetime1">
              <a:rPr lang="cs-CZ" smtClean="0"/>
              <a:pPr/>
              <a:t>27.10.2013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7B4A-AC5B-4D42-A183-7C4888A47A1F}" type="datetime1">
              <a:rPr lang="cs-CZ" smtClean="0"/>
              <a:pPr/>
              <a:t>27.10.2013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5B21C4-AA16-435A-87A3-78358E32A73C}" type="datetime1">
              <a:rPr lang="cs-CZ" smtClean="0"/>
              <a:pPr/>
              <a:t>27.10.2013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edg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png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obrázek 1" descr="http://www.renomecz.cz/opvk%20logo%20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863" y="4941168"/>
            <a:ext cx="5756275" cy="1423987"/>
          </a:xfrm>
          <a:prstGeom prst="rect">
            <a:avLst/>
          </a:prstGeom>
          <a:noFill/>
        </p:spPr>
      </p:pic>
      <p:pic>
        <p:nvPicPr>
          <p:cNvPr id="12290" name="Obrázek 2" descr="logo_kspa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994" r="4430" b="3265"/>
          <a:stretch>
            <a:fillRect/>
          </a:stretch>
        </p:blipFill>
        <p:spPr bwMode="auto">
          <a:xfrm>
            <a:off x="323528" y="93989"/>
            <a:ext cx="2073384" cy="1167376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09836" y="6437947"/>
            <a:ext cx="7524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Tento výukový materiál vznikl v rámci Operačního programu Vzdělávání pro konkurenceschopnost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55776" y="295990"/>
            <a:ext cx="6105832" cy="33855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 KŠPA Kladno, s. r. o</a:t>
            </a:r>
            <a:r>
              <a:rPr lang="cs-CZ" sz="1600" b="1" i="1" dirty="0" smtClean="0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., Holandská 2531, 272 </a:t>
            </a:r>
            <a:r>
              <a:rPr lang="cs-CZ" sz="1600" b="1" i="1" dirty="0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01 </a:t>
            </a:r>
            <a:r>
              <a:rPr lang="cs-CZ" sz="1600" b="1" i="1" dirty="0" smtClean="0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Kladno, www.1kspa.cz</a:t>
            </a:r>
            <a:endParaRPr lang="cs-CZ" sz="1100" b="1" i="1" dirty="0">
              <a:solidFill>
                <a:srgbClr val="003366"/>
              </a:solidFill>
              <a:latin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45041"/>
              </p:ext>
            </p:extLst>
          </p:nvPr>
        </p:nvGraphicFramePr>
        <p:xfrm>
          <a:off x="611560" y="1473200"/>
          <a:ext cx="8050048" cy="32613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88232"/>
                <a:gridCol w="5961816"/>
              </a:tblGrid>
              <a:tr h="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n>
                            <a:noFill/>
                          </a:ln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projektu: </a:t>
                      </a:r>
                      <a:endParaRPr lang="cs-CZ" sz="1400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CZ.1.07/1.5.00/34.0292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n>
                            <a:noFill/>
                          </a:ln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Číslo materiálu: </a:t>
                      </a:r>
                      <a:endParaRPr lang="cs-CZ" sz="1400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VY_42_INOVACE_MAT-FUNKCE-27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Tematický celek (sada): </a:t>
                      </a:r>
                      <a:endParaRPr lang="cs-CZ" sz="1400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Funkce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Téma (název) materiálu: </a:t>
                      </a:r>
                      <a:endParaRPr lang="cs-CZ" sz="1400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Funkce tangens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n>
                            <a:noFill/>
                          </a:ln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Předmět: </a:t>
                      </a:r>
                      <a:endParaRPr lang="cs-CZ" sz="1400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Matematika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Ročník /  Obor studia: </a:t>
                      </a:r>
                      <a:endParaRPr lang="cs-CZ" sz="1400" dirty="0" smtClean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</a:t>
                      </a:r>
                      <a:r>
                        <a:rPr lang="cs-CZ" sz="1600" b="1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 </a:t>
                      </a:r>
                      <a:r>
                        <a:rPr lang="cs-CZ" sz="1600" b="1" baseline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ročník</a:t>
                      </a: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/ Ekonomika a podnikání, Cestovní ruch, Informační</a:t>
                      </a:r>
                      <a:r>
                        <a:rPr lang="cs-CZ" sz="1600" b="1" baseline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technologie</a:t>
                      </a:r>
                      <a:endParaRPr lang="cs-CZ" sz="1600" b="1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Autor /</a:t>
                      </a:r>
                      <a:r>
                        <a:rPr kumimoji="0" lang="cs-CZ" sz="14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datum vytvoření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endParaRPr lang="cs-CZ" sz="1400" dirty="0" smtClean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Ing. Bc. Jaroslava Horová/10.09.2013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ln>
                            <a:noFill/>
                          </a:ln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Anotace:</a:t>
                      </a:r>
                      <a:endParaRPr lang="cs-CZ" sz="1400" dirty="0" smtClean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Žáci se seznámí s  goniometrickou funkcí tangens, jejím grafem a vlastnostmi.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Metodický pokyn:</a:t>
                      </a:r>
                      <a:endParaRPr kumimoji="0" lang="cs-CZ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Určeno</a:t>
                      </a:r>
                      <a:r>
                        <a:rPr lang="cs-CZ" sz="1200" b="0" baseline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k prezentaci nebo samostudiu.</a:t>
                      </a:r>
                      <a:endParaRPr lang="cs-CZ" sz="1200" b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Funkce tangens (tg x = y)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>
              <a:buNone/>
            </a:pPr>
            <a:endParaRPr lang="cs-CZ" sz="3200" dirty="0" smtClean="0"/>
          </a:p>
          <a:p>
            <a:pPr lvl="4">
              <a:buNone/>
            </a:pPr>
            <a:endParaRPr lang="cs-CZ" sz="32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4932040" y="2348880"/>
            <a:ext cx="421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graf funkce - tangentoida</a:t>
            </a:r>
            <a:endParaRPr lang="cs-CZ" sz="28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l="43994" t="15375" r="20586" b="20641"/>
          <a:stretch>
            <a:fillRect/>
          </a:stretch>
        </p:blipFill>
        <p:spPr bwMode="auto">
          <a:xfrm>
            <a:off x="323528" y="1484784"/>
            <a:ext cx="46085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Vlastnosti funkce tangens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445224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l</a:t>
            </a:r>
            <a:r>
              <a:rPr lang="cs-CZ" smtClean="0">
                <a:solidFill>
                  <a:schemeClr val="tx1"/>
                </a:solidFill>
              </a:rPr>
              <a:t>ichá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Není prostá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neomezená 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nemá minimum ani maximum				</a:t>
            </a: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  <a:sym typeface="Symbol"/>
              </a:rPr>
              <a:t>periodická s nejmenší periodou </a:t>
            </a:r>
            <a:r>
              <a:rPr lang="el-GR" dirty="0">
                <a:solidFill>
                  <a:schemeClr val="tx1"/>
                </a:solidFill>
                <a:sym typeface="Symbol"/>
              </a:rPr>
              <a:t>π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rostoucí pro všechna  </a:t>
            </a: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323528" y="2780928"/>
          <a:ext cx="15033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Rovnice" r:id="rId3" imgW="647419" imgH="203112" progId="Equation.3">
                  <p:embed/>
                </p:oleObj>
              </mc:Choice>
              <mc:Fallback>
                <p:oleObj name="Rovnice" r:id="rId3" imgW="647419" imgH="203112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780928"/>
                        <a:ext cx="15033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936962"/>
              </p:ext>
            </p:extLst>
          </p:nvPr>
        </p:nvGraphicFramePr>
        <p:xfrm>
          <a:off x="309563" y="1989138"/>
          <a:ext cx="39465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Rovnice" r:id="rId5" imgW="1701720" imgH="431640" progId="Equation.3">
                  <p:embed/>
                </p:oleObj>
              </mc:Choice>
              <mc:Fallback>
                <p:oleObj name="Rovnice" r:id="rId5" imgW="1701720" imgH="4316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1989138"/>
                        <a:ext cx="39465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395536" y="1340768"/>
          <a:ext cx="1291704" cy="715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Rovnice" r:id="rId7" imgW="710891" imgH="393529" progId="Equation.3">
                  <p:embed/>
                </p:oleObj>
              </mc:Choice>
              <mc:Fallback>
                <p:oleObj name="Rovnice" r:id="rId7" imgW="710891" imgH="393529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340768"/>
                        <a:ext cx="1291704" cy="7150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995936" y="6021288"/>
          <a:ext cx="2520280" cy="680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Rovnice" r:id="rId9" imgW="1600200" imgH="431800" progId="Equation.3">
                  <p:embed/>
                </p:oleObj>
              </mc:Choice>
              <mc:Fallback>
                <p:oleObj name="Rovnice" r:id="rId9" imgW="1600200" imgH="4318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6021288"/>
                        <a:ext cx="2520280" cy="680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Příklady k procvičení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Načrtněte graf </a:t>
            </a:r>
            <a:r>
              <a:rPr lang="cs-CZ" dirty="0" smtClean="0">
                <a:solidFill>
                  <a:schemeClr val="tx1"/>
                </a:solidFill>
              </a:rPr>
              <a:t>funkce</a:t>
            </a:r>
            <a:endParaRPr lang="cs-CZ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Určete nejmenší periodu funkce  </a:t>
            </a:r>
            <a:endParaRPr lang="cs-CZ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Určete vlastnosti funkce 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0210"/>
              </p:ext>
            </p:extLst>
          </p:nvPr>
        </p:nvGraphicFramePr>
        <p:xfrm>
          <a:off x="4788024" y="1628800"/>
          <a:ext cx="1749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Rovnice" r:id="rId3" imgW="774364" imgH="203112" progId="Equation.3">
                  <p:embed/>
                </p:oleObj>
              </mc:Choice>
              <mc:Fallback>
                <p:oleObj name="Rovnice" r:id="rId3" imgW="774364" imgH="203112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628800"/>
                        <a:ext cx="17494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118095"/>
              </p:ext>
            </p:extLst>
          </p:nvPr>
        </p:nvGraphicFramePr>
        <p:xfrm>
          <a:off x="6461024" y="2780928"/>
          <a:ext cx="1703490" cy="444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Rovnice" r:id="rId5" imgW="761669" imgH="203112" progId="Equation.3">
                  <p:embed/>
                </p:oleObj>
              </mc:Choice>
              <mc:Fallback>
                <p:oleObj name="Rovnice" r:id="rId5" imgW="761669" imgH="203112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024" y="2780928"/>
                        <a:ext cx="1703490" cy="444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375659"/>
              </p:ext>
            </p:extLst>
          </p:nvPr>
        </p:nvGraphicFramePr>
        <p:xfrm>
          <a:off x="5262563" y="3860799"/>
          <a:ext cx="1469677" cy="77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Rovnice" r:id="rId7" imgW="736280" imgH="393529" progId="Equation.3">
                  <p:embed/>
                </p:oleObj>
              </mc:Choice>
              <mc:Fallback>
                <p:oleObj name="Rovnice" r:id="rId7" imgW="736280" imgH="393529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3860799"/>
                        <a:ext cx="1469677" cy="777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Příklady na procvičení - řešení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89675" y="163949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355976" y="16288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64088" y="48691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perioda </a:t>
            </a:r>
            <a:endParaRPr lang="cs-CZ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6228184" y="4869160"/>
          <a:ext cx="16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Rovnice" r:id="rId3" imgW="164957" imgH="393359" progId="Equation.3">
                  <p:embed/>
                </p:oleObj>
              </mc:Choice>
              <mc:Fallback>
                <p:oleObj name="Rovnice" r:id="rId3" imgW="164957" imgH="393359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869160"/>
                        <a:ext cx="165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2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/>
          <a:srcRect l="43686" t="14377" r="20569" b="20392"/>
          <a:stretch/>
        </p:blipFill>
        <p:spPr bwMode="auto">
          <a:xfrm>
            <a:off x="902496" y="1844824"/>
            <a:ext cx="28774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6" cstate="print"/>
          <a:srcRect l="43994" t="14391" r="20586" b="20641"/>
          <a:stretch>
            <a:fillRect/>
          </a:stretch>
        </p:blipFill>
        <p:spPr bwMode="auto">
          <a:xfrm>
            <a:off x="4944119" y="1824163"/>
            <a:ext cx="288032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Příklady na procvičení - řešení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4847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073002"/>
              </p:ext>
            </p:extLst>
          </p:nvPr>
        </p:nvGraphicFramePr>
        <p:xfrm>
          <a:off x="3851920" y="2298043"/>
          <a:ext cx="1080120" cy="3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Rovnice" r:id="rId3" imgW="647419" imgH="203112" progId="Equation.3">
                  <p:embed/>
                </p:oleObj>
              </mc:Choice>
              <mc:Fallback>
                <p:oleObj name="Rovnice" r:id="rId3" imgW="647419" imgH="203112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298043"/>
                        <a:ext cx="1080120" cy="3388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élník 7"/>
          <p:cNvSpPr/>
          <p:nvPr/>
        </p:nvSpPr>
        <p:spPr>
          <a:xfrm>
            <a:off x="3851920" y="26369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cs-CZ" dirty="0" smtClean="0"/>
              <a:t>lichá 			</a:t>
            </a:r>
            <a:endParaRPr lang="cs-CZ" dirty="0" smtClean="0">
              <a:sym typeface="Symbol"/>
            </a:endParaRPr>
          </a:p>
          <a:p>
            <a:pPr>
              <a:buNone/>
            </a:pPr>
            <a:r>
              <a:rPr lang="cs-CZ" dirty="0" smtClean="0">
                <a:sym typeface="Symbol"/>
              </a:rPr>
              <a:t>periodická s periodou 2</a:t>
            </a:r>
            <a:r>
              <a:rPr lang="el-GR" dirty="0" smtClean="0">
                <a:sym typeface="Symbol"/>
              </a:rPr>
              <a:t>π</a:t>
            </a:r>
            <a:r>
              <a:rPr lang="cs-CZ" dirty="0" smtClean="0"/>
              <a:t>  </a:t>
            </a:r>
          </a:p>
          <a:p>
            <a:pPr>
              <a:buNone/>
            </a:pPr>
            <a:r>
              <a:rPr lang="cs-CZ" dirty="0" smtClean="0"/>
              <a:t>neomezená</a:t>
            </a:r>
          </a:p>
          <a:p>
            <a:pPr>
              <a:buNone/>
            </a:pPr>
            <a:r>
              <a:rPr lang="cs-CZ" dirty="0"/>
              <a:t>n</a:t>
            </a:r>
            <a:r>
              <a:rPr lang="cs-CZ" dirty="0" smtClean="0"/>
              <a:t>emá minimum ani maximum</a:t>
            </a:r>
          </a:p>
          <a:p>
            <a:pPr>
              <a:buNone/>
            </a:pPr>
            <a:r>
              <a:rPr lang="cs-CZ" dirty="0" smtClean="0"/>
              <a:t>rostoucí na celém definičním oboru </a:t>
            </a:r>
          </a:p>
        </p:txBody>
      </p:sp>
      <p:pic>
        <p:nvPicPr>
          <p:cNvPr id="27661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43686" t="14377" r="20534" b="20392"/>
          <a:stretch>
            <a:fillRect/>
          </a:stretch>
        </p:blipFill>
        <p:spPr bwMode="auto">
          <a:xfrm>
            <a:off x="395536" y="1844823"/>
            <a:ext cx="3096344" cy="317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108868"/>
              </p:ext>
            </p:extLst>
          </p:nvPr>
        </p:nvGraphicFramePr>
        <p:xfrm>
          <a:off x="3923928" y="1669450"/>
          <a:ext cx="2615431" cy="662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Rovnice" r:id="rId6" imgW="1701720" imgH="431640" progId="Equation.3">
                  <p:embed/>
                </p:oleObj>
              </mc:Choice>
              <mc:Fallback>
                <p:oleObj name="Rovnice" r:id="rId6" imgW="1701720" imgH="4316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669450"/>
                        <a:ext cx="2615431" cy="662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renomecz.cz/opvk%20logo%20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863" y="5157192"/>
            <a:ext cx="5756275" cy="1423987"/>
          </a:xfrm>
          <a:prstGeom prst="rect">
            <a:avLst/>
          </a:prstGeom>
          <a:noFill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3568" y="4591472"/>
            <a:ext cx="7848871" cy="493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Materiály jsou určeny pro bezplatné používání pro potřeby výuky a vzdělávání na všech typech škol a školských zařízení. Jakékoli další využití podléhá autorskému zákonu.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Použité zdroje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024337"/>
          </a:xfrm>
        </p:spPr>
        <p:txBody>
          <a:bodyPr>
            <a:normAutofit/>
          </a:bodyPr>
          <a:lstStyle/>
          <a:p>
            <a:r>
              <a:rPr lang="cs-CZ" sz="1400" dirty="0" smtClean="0">
                <a:solidFill>
                  <a:schemeClr val="tx1"/>
                </a:solidFill>
              </a:rPr>
              <a:t>RNDr. ČERMÁK, Pavel; Mgr. ČERVINKOVÁ, Petra. </a:t>
            </a:r>
            <a:r>
              <a:rPr lang="cs-CZ" sz="1400" i="1" dirty="0" smtClean="0">
                <a:solidFill>
                  <a:schemeClr val="tx1"/>
                </a:solidFill>
              </a:rPr>
              <a:t>Odmaturuj z matematiky</a:t>
            </a:r>
            <a:r>
              <a:rPr lang="cs-CZ" sz="1400" dirty="0" smtClean="0">
                <a:solidFill>
                  <a:schemeClr val="tx1"/>
                </a:solidFill>
              </a:rPr>
              <a:t>. Brno: DIDAKTIS spol. s.r.o., 2002, ISBN 80-86285-38-3.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PaedDr. KUBEŠOVÁ, Naděžda; Mgr. CIBULKOVÁ, Eva. </a:t>
            </a:r>
            <a:r>
              <a:rPr lang="cs-CZ" sz="1400" i="1" dirty="0" smtClean="0">
                <a:solidFill>
                  <a:schemeClr val="tx1"/>
                </a:solidFill>
              </a:rPr>
              <a:t>Matematika - přehled středoškolského učiva</a:t>
            </a:r>
            <a:r>
              <a:rPr lang="cs-CZ" sz="1400" dirty="0" smtClean="0">
                <a:solidFill>
                  <a:schemeClr val="tx1"/>
                </a:solidFill>
              </a:rPr>
              <a:t>. Třebíč: Petra </a:t>
            </a:r>
            <a:r>
              <a:rPr lang="cs-CZ" sz="1400" dirty="0" err="1" smtClean="0">
                <a:solidFill>
                  <a:schemeClr val="tx1"/>
                </a:solidFill>
              </a:rPr>
              <a:t>Velanová</a:t>
            </a:r>
            <a:r>
              <a:rPr lang="cs-CZ" sz="1400" dirty="0" smtClean="0">
                <a:solidFill>
                  <a:schemeClr val="tx1"/>
                </a:solidFill>
              </a:rPr>
              <a:t>, 2006, ISBN 80-86873-03-X.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PhDr. ŘÍDKÁ </a:t>
            </a:r>
            <a:r>
              <a:rPr lang="cs-CZ" sz="1400" dirty="0" err="1" smtClean="0">
                <a:solidFill>
                  <a:schemeClr val="tx1"/>
                </a:solidFill>
              </a:rPr>
              <a:t>CSc</a:t>
            </a:r>
            <a:r>
              <a:rPr lang="cs-CZ" sz="1400" dirty="0" smtClean="0">
                <a:solidFill>
                  <a:schemeClr val="tx1"/>
                </a:solidFill>
              </a:rPr>
              <a:t>, Eva; RNDr. BLAHUNKOVÁ, Dana; Mgr. CHÁRA, Petr. </a:t>
            </a:r>
            <a:r>
              <a:rPr lang="cs-CZ" sz="1400" i="1" dirty="0" smtClean="0">
                <a:solidFill>
                  <a:schemeClr val="tx1"/>
                </a:solidFill>
              </a:rPr>
              <a:t>Maturitní otázky - matematika</a:t>
            </a:r>
            <a:r>
              <a:rPr lang="cs-CZ" sz="1400" dirty="0" smtClean="0">
                <a:solidFill>
                  <a:schemeClr val="tx1"/>
                </a:solidFill>
              </a:rPr>
              <a:t>. Praha: Fragment, s.r.o., 2007, ISBN 978-80-253-0497-6.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RNDr. KLODNER, Jaroslav. </a:t>
            </a:r>
            <a:r>
              <a:rPr lang="cs-CZ" sz="1400" i="1" dirty="0" smtClean="0">
                <a:solidFill>
                  <a:schemeClr val="tx1"/>
                </a:solidFill>
              </a:rPr>
              <a:t>Matematika pro obchodní akademie II. díl</a:t>
            </a:r>
            <a:r>
              <a:rPr lang="cs-CZ" sz="1400" dirty="0" smtClean="0">
                <a:solidFill>
                  <a:schemeClr val="tx1"/>
                </a:solidFill>
              </a:rPr>
              <a:t>. Svitavy: neuvedeno, 2000, ISBN NEUVEDENO.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Není-li uvedeno jinak, jsou grafy vytvořeny v programu Funkce 2.01.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971</TotalTime>
  <Words>320</Words>
  <Application>Microsoft Office PowerPoint</Application>
  <PresentationFormat>Předvádění na obrazovce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Cesta</vt:lpstr>
      <vt:lpstr>Rovnice</vt:lpstr>
      <vt:lpstr>Prezentace aplikace PowerPoint</vt:lpstr>
      <vt:lpstr>Funkce tangens (tg x = y)</vt:lpstr>
      <vt:lpstr>Vlastnosti funkce tangens </vt:lpstr>
      <vt:lpstr>Příklady k procvičení</vt:lpstr>
      <vt:lpstr>Příklady na procvičení - řešení</vt:lpstr>
      <vt:lpstr>Příklady na procvičení - řešení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Jarunka</dc:creator>
  <cp:lastModifiedBy>Martin Štorek</cp:lastModifiedBy>
  <cp:revision>125</cp:revision>
  <dcterms:created xsi:type="dcterms:W3CDTF">2012-10-09T16:32:55Z</dcterms:created>
  <dcterms:modified xsi:type="dcterms:W3CDTF">2013-10-27T18:47:00Z</dcterms:modified>
</cp:coreProperties>
</file>