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99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80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83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1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3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0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3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87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69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09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1D27-5E46-4D3E-A0F1-709E6B59C41F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8DD52-B0E7-4F5B-8532-89F87FA5F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85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/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30315"/>
              </p:ext>
            </p:extLst>
          </p:nvPr>
        </p:nvGraphicFramePr>
        <p:xfrm>
          <a:off x="611560" y="1473200"/>
          <a:ext cx="8050048" cy="31699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VY_12_INOVACE_ČJL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–GRAMATIKA-23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Gramatika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Slovo a jeho význam I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Český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jazyk a literatura 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a  4. ročník</a:t>
                      </a: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 všechny obory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a formy studia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Mgr. Marie </a:t>
                      </a:r>
                      <a:r>
                        <a:rPr lang="cs-CZ" sz="16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Kalušová</a:t>
                      </a:r>
                      <a:r>
                        <a:rPr lang="cs-CZ" sz="1600" b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 4.1.2014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Materiál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slouží k výkladu nové látky a opakování, seznámení se  základními pojmy týkající se slov, homonyma, jednovýznamová a </a:t>
                      </a:r>
                      <a:r>
                        <a:rPr lang="cs-CZ" sz="12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mnohovýznamová slova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Materiál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slouží k prezentaci a samostudiu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3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Mnohoznačnost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Významy se vyvozují ze základního významu např. </a:t>
            </a:r>
            <a:r>
              <a:rPr lang="cs-CZ" i="1" dirty="0" smtClean="0"/>
              <a:t>jazyk </a:t>
            </a:r>
            <a:r>
              <a:rPr lang="cs-CZ" dirty="0" smtClean="0"/>
              <a:t>– orgán v ústech, řeč, jazyk v botě, rostlina</a:t>
            </a:r>
          </a:p>
          <a:p>
            <a:pPr>
              <a:buFontTx/>
              <a:buChar char="-"/>
            </a:pPr>
            <a:r>
              <a:rPr lang="cs-CZ" dirty="0" smtClean="0"/>
              <a:t>Dvojím utvořením téhož slova s různým významem – </a:t>
            </a:r>
            <a:r>
              <a:rPr lang="cs-CZ" i="1" dirty="0" smtClean="0"/>
              <a:t>červenka </a:t>
            </a:r>
            <a:r>
              <a:rPr lang="cs-CZ" dirty="0" smtClean="0"/>
              <a:t>– ptáček, infekční onemocnění vepřů</a:t>
            </a:r>
          </a:p>
          <a:p>
            <a:pPr>
              <a:buFontTx/>
              <a:buChar char="-"/>
            </a:pPr>
            <a:r>
              <a:rPr lang="cs-CZ" dirty="0" smtClean="0"/>
              <a:t>Mnohoznačnost předpon –</a:t>
            </a:r>
            <a:r>
              <a:rPr lang="cs-CZ" i="1" dirty="0" smtClean="0"/>
              <a:t> přepsat </a:t>
            </a:r>
            <a:r>
              <a:rPr lang="cs-CZ" dirty="0" smtClean="0"/>
              <a:t>– z písma do písma, znovu napsat, převést majetek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039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Homonyma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Slova stejně znějící, ale mají odlišný význam, mezi jejich významy není spojitost </a:t>
            </a:r>
          </a:p>
          <a:p>
            <a:pPr>
              <a:buFontTx/>
              <a:buChar char="-"/>
            </a:pPr>
            <a:r>
              <a:rPr lang="cs-CZ" dirty="0" smtClean="0"/>
              <a:t>Např. </a:t>
            </a:r>
            <a:r>
              <a:rPr lang="cs-CZ" i="1" dirty="0" smtClean="0"/>
              <a:t>vinný </a:t>
            </a:r>
            <a:r>
              <a:rPr lang="cs-CZ" dirty="0" smtClean="0"/>
              <a:t>– od slova víno, od slova vina</a:t>
            </a:r>
          </a:p>
          <a:p>
            <a:pPr>
              <a:buFontTx/>
              <a:buChar char="-"/>
            </a:pPr>
            <a:r>
              <a:rPr lang="cs-CZ" i="1" dirty="0" smtClean="0"/>
              <a:t>Kolej - </a:t>
            </a:r>
            <a:r>
              <a:rPr lang="cs-CZ" dirty="0" smtClean="0"/>
              <a:t> od slova kolo – trať, stopa po kole, ubytovna vysokoškolských studentů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4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r>
              <a:rPr lang="cs-CZ" sz="1400" dirty="0"/>
              <a:t>MAŠKOVÁ DANUŠE. </a:t>
            </a:r>
            <a:r>
              <a:rPr lang="cs-CZ" sz="1400" i="1" dirty="0"/>
              <a:t>Český jazyk - přehled středoškolského učiva</a:t>
            </a:r>
            <a:r>
              <a:rPr lang="cs-CZ" sz="1400" dirty="0"/>
              <a:t>. Třebíč: Petra </a:t>
            </a:r>
            <a:r>
              <a:rPr lang="cs-CZ" sz="1400" dirty="0" err="1"/>
              <a:t>Velanová</a:t>
            </a:r>
            <a:r>
              <a:rPr lang="cs-CZ" sz="1400" dirty="0"/>
              <a:t>, 2005, ISBN 80-902571-5-1. </a:t>
            </a:r>
            <a:endParaRPr lang="cs-CZ" sz="1400" b="0" dirty="0"/>
          </a:p>
          <a:p>
            <a:endParaRPr lang="cs-CZ" sz="1400" b="0" dirty="0"/>
          </a:p>
        </p:txBody>
      </p:sp>
    </p:spTree>
    <p:extLst>
      <p:ext uri="{BB962C8B-B14F-4D97-AF65-F5344CB8AC3E}">
        <p14:creationId xmlns:p14="http://schemas.microsoft.com/office/powerpoint/2010/main" val="203832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Slovo a </a:t>
            </a:r>
            <a:r>
              <a:rPr lang="cs-CZ" smtClean="0"/>
              <a:t>jeho význam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5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Skupina hlásek, která tvoří ustálený celek a má svůj vlastní význam</a:t>
            </a:r>
          </a:p>
          <a:p>
            <a:pPr>
              <a:buFontTx/>
              <a:buChar char="-"/>
            </a:pPr>
            <a:r>
              <a:rPr lang="cs-CZ" dirty="0" smtClean="0"/>
              <a:t>Jednotka slovní zásoby – spojení stránky významové a zvukové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69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slov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b="1" dirty="0" smtClean="0"/>
              <a:t>Pojmenovávají skutečnost  </a:t>
            </a:r>
            <a:r>
              <a:rPr lang="cs-CZ" dirty="0" smtClean="0"/>
              <a:t>(</a:t>
            </a:r>
            <a:r>
              <a:rPr lang="cs-CZ" i="1" dirty="0" smtClean="0"/>
              <a:t>židle, jehlan, utíkat, vysoký </a:t>
            </a:r>
            <a:r>
              <a:rPr lang="cs-CZ" dirty="0" smtClean="0"/>
              <a:t>– podstatná jména, přídavná jména, slovesa)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Poukazují na skutečnost</a:t>
            </a:r>
            <a:r>
              <a:rPr lang="cs-CZ" dirty="0" smtClean="0"/>
              <a:t> (</a:t>
            </a:r>
            <a:r>
              <a:rPr lang="cs-CZ" i="1" dirty="0" smtClean="0"/>
              <a:t>tenhle, já </a:t>
            </a:r>
            <a:r>
              <a:rPr lang="cs-CZ" dirty="0" smtClean="0"/>
              <a:t>– zájmena)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Vyjadřují pocity, výzvy, napodobují zvuky </a:t>
            </a:r>
            <a:r>
              <a:rPr lang="cs-CZ" dirty="0" smtClean="0"/>
              <a:t>(</a:t>
            </a:r>
            <a:r>
              <a:rPr lang="cs-CZ" i="1" dirty="0" smtClean="0"/>
              <a:t>brr, haló, haf </a:t>
            </a:r>
            <a:r>
              <a:rPr lang="cs-CZ" dirty="0" smtClean="0"/>
              <a:t>– citoslovce)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 gramatických konstrukcích </a:t>
            </a:r>
            <a:r>
              <a:rPr lang="cs-CZ" dirty="0" smtClean="0"/>
              <a:t>(</a:t>
            </a:r>
            <a:r>
              <a:rPr lang="cs-CZ" i="1" dirty="0" smtClean="0"/>
              <a:t>a, ale, nad </a:t>
            </a:r>
            <a:r>
              <a:rPr lang="cs-CZ" dirty="0" smtClean="0"/>
              <a:t>– spojky, předložky, částice)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Vlastní jména </a:t>
            </a:r>
            <a:r>
              <a:rPr lang="cs-CZ" dirty="0" smtClean="0"/>
              <a:t>(</a:t>
            </a:r>
            <a:r>
              <a:rPr lang="cs-CZ" i="1" dirty="0" smtClean="0"/>
              <a:t>Zdeněk, Novák </a:t>
            </a:r>
            <a:r>
              <a:rPr lang="cs-CZ" dirty="0" smtClean="0"/>
              <a:t>– nemají obecný význam)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8119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Pojmenování mohou být:</a:t>
            </a:r>
          </a:p>
          <a:p>
            <a:pPr>
              <a:buFontTx/>
              <a:buChar char="-"/>
            </a:pPr>
            <a:r>
              <a:rPr lang="cs-CZ" b="1" dirty="0" smtClean="0"/>
              <a:t>Jednoslovná</a:t>
            </a:r>
            <a:r>
              <a:rPr lang="cs-CZ" dirty="0" smtClean="0"/>
              <a:t> – </a:t>
            </a:r>
            <a:r>
              <a:rPr lang="cs-CZ" i="1" dirty="0" smtClean="0"/>
              <a:t>řeka, krychle</a:t>
            </a:r>
          </a:p>
          <a:p>
            <a:pPr>
              <a:buFontTx/>
              <a:buChar char="-"/>
            </a:pPr>
            <a:r>
              <a:rPr lang="cs-CZ" b="1" dirty="0" smtClean="0"/>
              <a:t>Víceslovná</a:t>
            </a:r>
            <a:r>
              <a:rPr lang="cs-CZ" dirty="0" smtClean="0"/>
              <a:t> (sousloví) – spojení dvou a více slov se svým specifickým významem – </a:t>
            </a:r>
            <a:r>
              <a:rPr lang="cs-CZ" i="1" dirty="0" smtClean="0"/>
              <a:t>šicí stroj, základní škola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83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Významy slova a jeho složky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Slovo má význam: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Slovní </a:t>
            </a:r>
            <a:r>
              <a:rPr lang="cs-CZ" dirty="0" smtClean="0"/>
              <a:t>– označuje určitý jev skutečnosti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Mluvnický </a:t>
            </a:r>
            <a:r>
              <a:rPr lang="cs-CZ" dirty="0" smtClean="0"/>
              <a:t>– nabývá ho až ve spojení s jinými slovy ve větě, je vymezen mluvnickou stavbou jazyka: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4223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Rozlišujeme slova: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lphaLcParenR"/>
            </a:pPr>
            <a:r>
              <a:rPr lang="cs-CZ" b="1" dirty="0" smtClean="0"/>
              <a:t>Lexikální </a:t>
            </a:r>
            <a:r>
              <a:rPr lang="cs-CZ" dirty="0" smtClean="0"/>
              <a:t>– mají jen význam slovní (citoslovce a příslovce)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Lexikálně gramatický </a:t>
            </a:r>
            <a:r>
              <a:rPr lang="cs-CZ" dirty="0" smtClean="0"/>
              <a:t>– mají slovní význam a ve větě různé významy gramatické ( pod.jm., příd.jm., zájmena, číslovky, slovesa)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Gramatický </a:t>
            </a:r>
            <a:r>
              <a:rPr lang="cs-CZ" dirty="0" smtClean="0"/>
              <a:t>– vyjadřují větné vztahy slov nebo vět (předložky, spojky, částice + pom</a:t>
            </a:r>
            <a:r>
              <a:rPr lang="cs-CZ" dirty="0" smtClean="0"/>
              <a:t>. slovesa</a:t>
            </a:r>
            <a:r>
              <a:rPr lang="cs-CZ" dirty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884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významu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cs-CZ" b="1" dirty="0" smtClean="0"/>
              <a:t>Rozsah významu  slova </a:t>
            </a:r>
            <a:r>
              <a:rPr lang="cs-CZ" dirty="0" smtClean="0"/>
              <a:t>– souhrn jednotlivých předmětů a jevů, které slovo označuje (</a:t>
            </a:r>
            <a:r>
              <a:rPr lang="cs-CZ" i="1" dirty="0" smtClean="0"/>
              <a:t>dům, rostlina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Obsah významu slova </a:t>
            </a:r>
            <a:r>
              <a:rPr lang="cs-CZ" dirty="0" smtClean="0"/>
              <a:t>– souhrn všech podstatných a významových rysů (</a:t>
            </a:r>
            <a:r>
              <a:rPr lang="cs-CZ" i="1" dirty="0" smtClean="0"/>
              <a:t>chalupa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96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Slova jednovýznamová a vícevýznamová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lphaLcParenR"/>
            </a:pPr>
            <a:r>
              <a:rPr lang="cs-CZ" b="1" dirty="0" smtClean="0"/>
              <a:t>Jednovýznamová</a:t>
            </a:r>
            <a:r>
              <a:rPr lang="cs-CZ" dirty="0" smtClean="0"/>
              <a:t> – mají jen jeden konkrétní význam (odborné názvy – </a:t>
            </a:r>
            <a:r>
              <a:rPr lang="cs-CZ" i="1" dirty="0" smtClean="0"/>
              <a:t>přísudek, skalpel</a:t>
            </a:r>
            <a:r>
              <a:rPr lang="cs-CZ" dirty="0" smtClean="0"/>
              <a:t>, zvukomalebná citoslovce – </a:t>
            </a:r>
            <a:r>
              <a:rPr lang="cs-CZ" i="1" dirty="0" smtClean="0"/>
              <a:t>cink, haf</a:t>
            </a:r>
            <a:r>
              <a:rPr lang="cs-CZ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Vícevýznamová </a:t>
            </a:r>
            <a:r>
              <a:rPr lang="cs-CZ" dirty="0" smtClean="0"/>
              <a:t>– mají více významů</a:t>
            </a:r>
          </a:p>
          <a:p>
            <a:pPr lvl="1">
              <a:buFontTx/>
              <a:buChar char="-"/>
            </a:pPr>
            <a:r>
              <a:rPr lang="cs-CZ" b="1" dirty="0" smtClean="0"/>
              <a:t>Základní význam </a:t>
            </a:r>
            <a:r>
              <a:rPr lang="cs-CZ" dirty="0" smtClean="0"/>
              <a:t> - původní – </a:t>
            </a:r>
            <a:r>
              <a:rPr lang="cs-CZ" i="1" dirty="0" smtClean="0"/>
              <a:t>oko</a:t>
            </a:r>
            <a:r>
              <a:rPr lang="cs-CZ" dirty="0" smtClean="0"/>
              <a:t> – orgán zraku</a:t>
            </a:r>
          </a:p>
          <a:p>
            <a:pPr lvl="1">
              <a:buFontTx/>
              <a:buChar char="-"/>
            </a:pPr>
            <a:r>
              <a:rPr lang="cs-CZ" b="1" dirty="0" smtClean="0"/>
              <a:t>Druhotný význam </a:t>
            </a:r>
            <a:r>
              <a:rPr lang="cs-CZ" dirty="0" smtClean="0"/>
              <a:t>– odvozený – </a:t>
            </a:r>
            <a:r>
              <a:rPr lang="cs-CZ" i="1" dirty="0" smtClean="0"/>
              <a:t>oko na síti, punčoše, polévce</a:t>
            </a:r>
            <a:endParaRPr lang="cs-CZ" b="1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19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564</Words>
  <Application>Microsoft Office PowerPoint</Application>
  <PresentationFormat>Předvádění na obrazovce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Slovo a jeho význam I</vt:lpstr>
      <vt:lpstr>Slovo </vt:lpstr>
      <vt:lpstr>Typy slov</vt:lpstr>
      <vt:lpstr>Prezentace aplikace PowerPoint</vt:lpstr>
      <vt:lpstr>Významy slova a jeho složky</vt:lpstr>
      <vt:lpstr>Rozlišujeme slova:</vt:lpstr>
      <vt:lpstr>Složky významu slova</vt:lpstr>
      <vt:lpstr>Slova jednovýznamová a vícevýznamová</vt:lpstr>
      <vt:lpstr>Mnohoznačnost </vt:lpstr>
      <vt:lpstr>Homonyma 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Martin Štorek</cp:lastModifiedBy>
  <cp:revision>14</cp:revision>
  <dcterms:created xsi:type="dcterms:W3CDTF">2014-01-29T19:45:59Z</dcterms:created>
  <dcterms:modified xsi:type="dcterms:W3CDTF">2014-04-03T20:55:19Z</dcterms:modified>
</cp:coreProperties>
</file>