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2" r:id="rId4"/>
    <p:sldId id="260" r:id="rId5"/>
    <p:sldId id="259" r:id="rId6"/>
    <p:sldId id="261" r:id="rId7"/>
    <p:sldId id="264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6844-95FA-452E-B43E-ADD5AAA1867E}" type="datetimeFigureOut">
              <a:rPr lang="cs-CZ" smtClean="0"/>
              <a:t>13. 6. 2014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CEF3B6-49D7-45F5-B7C5-CD5D419455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6844-95FA-452E-B43E-ADD5AAA1867E}" type="datetimeFigureOut">
              <a:rPr lang="cs-CZ" smtClean="0"/>
              <a:t>13. 6. 2014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F3B6-49D7-45F5-B7C5-CD5D419455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6844-95FA-452E-B43E-ADD5AAA1867E}" type="datetimeFigureOut">
              <a:rPr lang="cs-CZ" smtClean="0"/>
              <a:t>13. 6. 2014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F3B6-49D7-45F5-B7C5-CD5D419455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6844-95FA-452E-B43E-ADD5AAA1867E}" type="datetimeFigureOut">
              <a:rPr lang="cs-CZ" smtClean="0"/>
              <a:t>13. 6. 2014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CEF3B6-49D7-45F5-B7C5-CD5D419455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6844-95FA-452E-B43E-ADD5AAA1867E}" type="datetimeFigureOut">
              <a:rPr lang="cs-CZ" smtClean="0"/>
              <a:t>13. 6. 2014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F3B6-49D7-45F5-B7C5-CD5D4194555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6844-95FA-452E-B43E-ADD5AAA1867E}" type="datetimeFigureOut">
              <a:rPr lang="cs-CZ" smtClean="0"/>
              <a:t>13. 6. 2014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F3B6-49D7-45F5-B7C5-CD5D419455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6844-95FA-452E-B43E-ADD5AAA1867E}" type="datetimeFigureOut">
              <a:rPr lang="cs-CZ" smtClean="0"/>
              <a:t>13. 6. 2014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3CEF3B6-49D7-45F5-B7C5-CD5D4194555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6844-95FA-452E-B43E-ADD5AAA1867E}" type="datetimeFigureOut">
              <a:rPr lang="cs-CZ" smtClean="0"/>
              <a:t>13. 6. 2014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F3B6-49D7-45F5-B7C5-CD5D419455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6844-95FA-452E-B43E-ADD5AAA1867E}" type="datetimeFigureOut">
              <a:rPr lang="cs-CZ" smtClean="0"/>
              <a:t>13. 6. 2014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F3B6-49D7-45F5-B7C5-CD5D419455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6844-95FA-452E-B43E-ADD5AAA1867E}" type="datetimeFigureOut">
              <a:rPr lang="cs-CZ" smtClean="0"/>
              <a:t>13. 6. 2014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F3B6-49D7-45F5-B7C5-CD5D419455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6844-95FA-452E-B43E-ADD5AAA1867E}" type="datetimeFigureOut">
              <a:rPr lang="cs-CZ" smtClean="0"/>
              <a:t>13. 6. 2014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F3B6-49D7-45F5-B7C5-CD5D4194555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F76844-95FA-452E-B43E-ADD5AAA1867E}" type="datetimeFigureOut">
              <a:rPr lang="cs-CZ" smtClean="0"/>
              <a:t>13. 6. 2014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CEF3B6-49D7-45F5-B7C5-CD5D4194555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4797152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994" r="4430" b="3265"/>
          <a:stretch>
            <a:fillRect/>
          </a:stretch>
        </p:blipFill>
        <p:spPr bwMode="auto">
          <a:xfrm>
            <a:off x="323528" y="93989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782482"/>
              </p:ext>
            </p:extLst>
          </p:nvPr>
        </p:nvGraphicFramePr>
        <p:xfrm>
          <a:off x="611560" y="1473200"/>
          <a:ext cx="8050048" cy="30175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596181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VY_22_INOVACE_NEJ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-REALIE-18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NEJ-REALIE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DEUTSCHLAND - 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MUSIK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NĚMECKÝ JAZYK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– 4. ročník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Alena </a:t>
                      </a:r>
                      <a:r>
                        <a:rPr lang="cs-CZ" sz="1600" b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Šulgánová</a:t>
                      </a: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/16.6. 2012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Významné osobnosti </a:t>
                      </a:r>
                      <a:r>
                        <a:rPr lang="cs-CZ" sz="1200" b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německé hudby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v </a:t>
                      </a:r>
                      <a:r>
                        <a:rPr lang="cs-CZ" sz="1200" b="0" baseline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powerpointu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určena k promítaní na interaktivní tabuli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56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musik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80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59"/>
            <a:ext cx="8686800" cy="5040561"/>
          </a:xfrm>
        </p:spPr>
        <p:txBody>
          <a:bodyPr>
            <a:normAutofit/>
          </a:bodyPr>
          <a:lstStyle/>
          <a:p>
            <a:r>
              <a:rPr lang="de-DE" dirty="0"/>
              <a:t>Deutsche Musik ist ein weltweit prägender Kulturbereich, der sich über Jahrtausende entwickelte. Aus ökonomischer Sicht war Deutschland 2013 der drittgrößte Musikmarkt der </a:t>
            </a:r>
            <a:r>
              <a:rPr lang="de-DE" dirty="0" smtClean="0"/>
              <a:t>Welt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 smtClean="0"/>
              <a:t>Hier</a:t>
            </a:r>
            <a:r>
              <a:rPr lang="cs-CZ" dirty="0" smtClean="0"/>
              <a:t> </a:t>
            </a:r>
            <a:r>
              <a:rPr lang="cs-CZ" dirty="0" err="1" smtClean="0"/>
              <a:t>befindet</a:t>
            </a:r>
            <a:r>
              <a:rPr lang="cs-CZ" dirty="0" smtClean="0"/>
              <a:t> man </a:t>
            </a:r>
            <a:r>
              <a:rPr lang="cs-CZ" dirty="0" err="1" smtClean="0"/>
              <a:t>Persönlichkeiten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 der </a:t>
            </a:r>
            <a:r>
              <a:rPr lang="cs-CZ" dirty="0" err="1" smtClean="0"/>
              <a:t>klassischen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populären</a:t>
            </a:r>
            <a:r>
              <a:rPr lang="cs-CZ" dirty="0" smtClean="0"/>
              <a:t>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Musik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499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/>
          <a:lstStyle/>
          <a:p>
            <a:r>
              <a:rPr lang="cs-CZ" dirty="0" smtClean="0"/>
              <a:t>Ludwig van </a:t>
            </a:r>
            <a:r>
              <a:rPr lang="cs-CZ" dirty="0" err="1" smtClean="0"/>
              <a:t>beethoven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339836"/>
            <a:ext cx="3651665" cy="4392265"/>
          </a:xfrm>
        </p:spPr>
      </p:pic>
      <p:sp>
        <p:nvSpPr>
          <p:cNvPr id="5" name="TextovéPole 4"/>
          <p:cNvSpPr txBox="1"/>
          <p:nvPr/>
        </p:nvSpPr>
        <p:spPr>
          <a:xfrm>
            <a:off x="8100392" y="584177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Obr. 1</a:t>
            </a:r>
            <a:endParaRPr lang="cs-CZ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1484784"/>
            <a:ext cx="45365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ein deutscher</a:t>
            </a:r>
            <a:r>
              <a:rPr lang="cs-CZ" dirty="0" smtClean="0"/>
              <a:t> </a:t>
            </a:r>
            <a:r>
              <a:rPr lang="de-DE" dirty="0" smtClean="0"/>
              <a:t>Komponist</a:t>
            </a:r>
            <a:r>
              <a:rPr lang="de-DE" dirty="0"/>
              <a:t>. Er gilt als der Komponist, der die Musik der Wiener Klassik 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lebte</a:t>
            </a:r>
            <a:r>
              <a:rPr lang="cs-CZ" dirty="0" smtClean="0"/>
              <a:t> von 1770 – 1827</a:t>
            </a:r>
          </a:p>
          <a:p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/>
              <a:t>z</a:t>
            </a:r>
            <a:r>
              <a:rPr lang="de-DE" dirty="0" smtClean="0"/>
              <a:t>u </a:t>
            </a:r>
            <a:r>
              <a:rPr lang="de-DE" dirty="0"/>
              <a:t>seinen bekanntesten Werken gehören die 3., 5., 6., 7. und 9. Sinfonie</a:t>
            </a:r>
            <a:r>
              <a:rPr lang="de-DE" dirty="0" smtClean="0"/>
              <a:t>,</a:t>
            </a:r>
            <a:r>
              <a:rPr lang="cs-CZ" dirty="0" smtClean="0"/>
              <a:t> </a:t>
            </a:r>
            <a:r>
              <a:rPr lang="it-IT" dirty="0"/>
              <a:t>die Missa Solemnis monumentale </a:t>
            </a:r>
            <a:r>
              <a:rPr lang="it-IT" dirty="0" smtClean="0"/>
              <a:t>Messe</a:t>
            </a:r>
            <a:r>
              <a:rPr lang="cs-CZ" dirty="0"/>
              <a:t>, Oper </a:t>
            </a:r>
            <a:r>
              <a:rPr lang="cs-CZ" dirty="0" err="1" smtClean="0"/>
              <a:t>Fidelio</a:t>
            </a:r>
            <a:r>
              <a:rPr lang="cs-CZ" dirty="0" smtClean="0"/>
              <a:t>, </a:t>
            </a:r>
            <a:r>
              <a:rPr lang="de-DE" dirty="0"/>
              <a:t>eine Reihe von Klavierstücken (Imperial Konzert, Mondscheinsonate </a:t>
            </a:r>
            <a:r>
              <a:rPr lang="de-DE" dirty="0" err="1"/>
              <a:t>Appassionata</a:t>
            </a:r>
            <a:r>
              <a:rPr lang="de-DE" dirty="0"/>
              <a:t>, </a:t>
            </a:r>
            <a:r>
              <a:rPr lang="de-DE" dirty="0" err="1"/>
              <a:t>Pathetique</a:t>
            </a:r>
            <a:r>
              <a:rPr lang="de-DE" dirty="0"/>
              <a:t>, Komposition Für Elise) </a:t>
            </a:r>
            <a:r>
              <a:rPr lang="cs-CZ" dirty="0" smtClean="0"/>
              <a:t> </a:t>
            </a:r>
            <a:r>
              <a:rPr lang="cs-CZ" dirty="0" err="1" smtClean="0"/>
              <a:t>usw</a:t>
            </a:r>
            <a:r>
              <a:rPr lang="cs-CZ" dirty="0" smtClean="0"/>
              <a:t>.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dirty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92" y="5341576"/>
            <a:ext cx="3305175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30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Richard </a:t>
            </a:r>
            <a:r>
              <a:rPr lang="cs-CZ" dirty="0" err="1" smtClean="0"/>
              <a:t>strauss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412776"/>
            <a:ext cx="3491448" cy="4549793"/>
          </a:xfrm>
        </p:spPr>
      </p:pic>
      <p:sp>
        <p:nvSpPr>
          <p:cNvPr id="5" name="TextovéPole 4"/>
          <p:cNvSpPr txBox="1"/>
          <p:nvPr/>
        </p:nvSpPr>
        <p:spPr>
          <a:xfrm>
            <a:off x="7884368" y="5992007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Obr. </a:t>
            </a:r>
            <a:r>
              <a:rPr lang="cs-CZ" sz="1200" dirty="0"/>
              <a:t>2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1484784"/>
            <a:ext cx="43204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1864 – 1949</a:t>
            </a:r>
          </a:p>
          <a:p>
            <a:pPr marL="285750" indent="-285750">
              <a:buFontTx/>
              <a:buChar char="-"/>
            </a:pPr>
            <a:r>
              <a:rPr lang="de-DE" dirty="0"/>
              <a:t>ein deutscher Komponist des späten 19. und des 20. </a:t>
            </a:r>
            <a:r>
              <a:rPr lang="de-DE" dirty="0" smtClean="0"/>
              <a:t>Jahrhunderts</a:t>
            </a:r>
            <a:endParaRPr lang="cs-CZ" dirty="0" smtClean="0"/>
          </a:p>
          <a:p>
            <a:endParaRPr lang="cs-CZ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wurde</a:t>
            </a:r>
            <a:r>
              <a:rPr lang="de-DE" dirty="0" smtClean="0"/>
              <a:t> </a:t>
            </a:r>
            <a:r>
              <a:rPr lang="de-DE" dirty="0"/>
              <a:t>vor allem für seine orchestrale Programmmusik (</a:t>
            </a:r>
            <a:r>
              <a:rPr lang="de-DE" dirty="0" smtClean="0"/>
              <a:t>Ton</a:t>
            </a:r>
            <a:r>
              <a:rPr lang="cs-CZ" dirty="0" smtClean="0"/>
              <a:t>-</a:t>
            </a:r>
          </a:p>
          <a:p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de-DE" dirty="0" err="1" smtClean="0"/>
              <a:t>dichtungen</a:t>
            </a:r>
            <a:r>
              <a:rPr lang="de-DE" dirty="0"/>
              <a:t>), sein Liedschaffen und </a:t>
            </a:r>
            <a:r>
              <a:rPr lang="cs-CZ" dirty="0" smtClean="0"/>
              <a:t>   </a:t>
            </a:r>
          </a:p>
          <a:p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de-DE" dirty="0" smtClean="0"/>
              <a:t>seine</a:t>
            </a:r>
            <a:r>
              <a:rPr lang="de-DE" dirty="0"/>
              <a:t> Opern bekannt </a:t>
            </a:r>
            <a:r>
              <a:rPr lang="de-DE" dirty="0" smtClean="0"/>
              <a:t>wurde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-     Er 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de-DE" dirty="0" smtClean="0"/>
              <a:t>ein </a:t>
            </a:r>
            <a:endParaRPr lang="cs-CZ" dirty="0" smtClean="0"/>
          </a:p>
          <a:p>
            <a:r>
              <a:rPr lang="cs-CZ" dirty="0" smtClean="0"/>
              <a:t>      </a:t>
            </a:r>
            <a:r>
              <a:rPr lang="de-DE" dirty="0" smtClean="0"/>
              <a:t>bedeutender</a:t>
            </a:r>
            <a:r>
              <a:rPr lang="de-DE" dirty="0"/>
              <a:t> Dirigent und </a:t>
            </a:r>
            <a:r>
              <a:rPr lang="de-DE" dirty="0" smtClean="0"/>
              <a:t>Theaterleiter</a:t>
            </a:r>
            <a:endParaRPr lang="cs-CZ" dirty="0" smtClean="0"/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Don Juan (</a:t>
            </a:r>
            <a:r>
              <a:rPr lang="cs-CZ" dirty="0" err="1" smtClean="0"/>
              <a:t>Tondichtung</a:t>
            </a:r>
            <a:r>
              <a:rPr lang="cs-CZ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 </a:t>
            </a:r>
            <a:r>
              <a:rPr lang="cs-CZ" dirty="0" err="1" smtClean="0"/>
              <a:t>Macbeth</a:t>
            </a:r>
            <a:r>
              <a:rPr lang="cs-CZ" dirty="0" smtClean="0"/>
              <a:t> (</a:t>
            </a:r>
            <a:r>
              <a:rPr lang="cs-CZ" dirty="0" err="1" smtClean="0"/>
              <a:t>Tondichtung</a:t>
            </a:r>
            <a:r>
              <a:rPr lang="cs-CZ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Der </a:t>
            </a:r>
            <a:r>
              <a:rPr lang="cs-CZ" dirty="0" err="1" smtClean="0"/>
              <a:t>Rosenkavalier</a:t>
            </a:r>
            <a:r>
              <a:rPr lang="cs-CZ" dirty="0" smtClean="0"/>
              <a:t> (Oper)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Elektra (Oper)</a:t>
            </a:r>
          </a:p>
          <a:p>
            <a:pPr marL="285750" indent="-285750">
              <a:buFontTx/>
              <a:buChar char="-"/>
            </a:pPr>
            <a:r>
              <a:rPr lang="cs-CZ" dirty="0" err="1" smtClean="0"/>
              <a:t>Josephslegende</a:t>
            </a:r>
            <a:r>
              <a:rPr lang="cs-CZ" dirty="0" smtClean="0"/>
              <a:t> (</a:t>
            </a:r>
            <a:r>
              <a:rPr lang="cs-CZ" dirty="0" err="1" smtClean="0"/>
              <a:t>Ballettmusik</a:t>
            </a:r>
            <a:r>
              <a:rPr lang="cs-CZ" dirty="0" smtClean="0"/>
              <a:t>)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331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Marlene</a:t>
            </a:r>
            <a:r>
              <a:rPr lang="cs-CZ" dirty="0" smtClean="0"/>
              <a:t> </a:t>
            </a:r>
            <a:r>
              <a:rPr lang="cs-CZ" dirty="0" err="1" smtClean="0"/>
              <a:t>dietrich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340768"/>
            <a:ext cx="3247377" cy="4525962"/>
          </a:xfrm>
        </p:spPr>
      </p:pic>
      <p:sp>
        <p:nvSpPr>
          <p:cNvPr id="7" name="TextovéPole 6"/>
          <p:cNvSpPr txBox="1"/>
          <p:nvPr/>
        </p:nvSpPr>
        <p:spPr>
          <a:xfrm>
            <a:off x="8063880" y="597150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Obr. </a:t>
            </a:r>
            <a:r>
              <a:rPr lang="cs-CZ" sz="1200" dirty="0"/>
              <a:t>3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39552" y="1340768"/>
            <a:ext cx="46085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</a:t>
            </a:r>
            <a:r>
              <a:rPr lang="de-DE" dirty="0"/>
              <a:t> 27. Dezember 1901 in </a:t>
            </a:r>
            <a:r>
              <a:rPr lang="de-DE" dirty="0" smtClean="0"/>
              <a:t>Schöneberg</a:t>
            </a:r>
            <a:r>
              <a:rPr lang="cs-CZ" dirty="0"/>
              <a:t>,</a:t>
            </a:r>
            <a:r>
              <a:rPr lang="de-DE" dirty="0" smtClean="0"/>
              <a:t> </a:t>
            </a:r>
            <a:r>
              <a:rPr lang="de-DE" dirty="0"/>
              <a:t>† 6. Mai 1992 in Paris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- </a:t>
            </a:r>
            <a:r>
              <a:rPr lang="de-DE" dirty="0" smtClean="0"/>
              <a:t>war </a:t>
            </a:r>
            <a:r>
              <a:rPr lang="de-DE" dirty="0"/>
              <a:t>eine </a:t>
            </a:r>
            <a:r>
              <a:rPr lang="cs-CZ" dirty="0" err="1" smtClean="0"/>
              <a:t>berühmte</a:t>
            </a:r>
            <a:r>
              <a:rPr lang="cs-CZ" dirty="0"/>
              <a:t> </a:t>
            </a:r>
            <a:r>
              <a:rPr lang="de-DE" dirty="0" smtClean="0"/>
              <a:t>deutsche</a:t>
            </a:r>
            <a:r>
              <a:rPr lang="de-DE" dirty="0"/>
              <a:t> Schauspielerin und </a:t>
            </a:r>
            <a:r>
              <a:rPr lang="de-DE" dirty="0" smtClean="0"/>
              <a:t>Sängerin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- t</a:t>
            </a:r>
            <a:r>
              <a:rPr lang="de-DE" dirty="0" err="1" smtClean="0"/>
              <a:t>ypisch</a:t>
            </a:r>
            <a:r>
              <a:rPr lang="de-DE" dirty="0" smtClean="0"/>
              <a:t> </a:t>
            </a:r>
            <a:r>
              <a:rPr lang="de-DE" dirty="0"/>
              <a:t>für sie waren ihre langen Beine, ihre tiefe, rauchig-erotische Stimme und die von ihr getragenen </a:t>
            </a:r>
            <a:r>
              <a:rPr lang="de-DE" dirty="0" smtClean="0"/>
              <a:t>Hosenanzüge</a:t>
            </a:r>
            <a:endParaRPr lang="cs-CZ" dirty="0"/>
          </a:p>
          <a:p>
            <a:r>
              <a:rPr lang="cs-CZ" dirty="0" smtClean="0"/>
              <a:t>- </a:t>
            </a:r>
            <a:r>
              <a:rPr lang="cs-CZ" dirty="0" err="1" smtClean="0"/>
              <a:t>Schauspielerin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der </a:t>
            </a:r>
            <a:r>
              <a:rPr lang="cs-CZ" dirty="0" err="1" smtClean="0"/>
              <a:t>blaue</a:t>
            </a:r>
            <a:r>
              <a:rPr lang="cs-CZ" dirty="0"/>
              <a:t> </a:t>
            </a:r>
            <a:r>
              <a:rPr lang="cs-CZ" dirty="0" err="1" smtClean="0"/>
              <a:t>Engel</a:t>
            </a:r>
            <a:r>
              <a:rPr lang="cs-CZ" dirty="0" smtClean="0"/>
              <a:t> ( 1930)</a:t>
            </a:r>
          </a:p>
          <a:p>
            <a:r>
              <a:rPr lang="cs-CZ" dirty="0"/>
              <a:t>	</a:t>
            </a:r>
            <a:r>
              <a:rPr lang="cs-CZ" dirty="0" smtClean="0"/>
              <a:t>Perlen </a:t>
            </a:r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cs-CZ" dirty="0" err="1" smtClean="0"/>
              <a:t>Glück</a:t>
            </a:r>
            <a:r>
              <a:rPr lang="cs-CZ" dirty="0" smtClean="0"/>
              <a:t> (1936)</a:t>
            </a:r>
          </a:p>
          <a:p>
            <a:r>
              <a:rPr lang="cs-CZ" dirty="0"/>
              <a:t>	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rote</a:t>
            </a:r>
            <a:r>
              <a:rPr lang="cs-CZ" dirty="0" smtClean="0"/>
              <a:t> Lola (1950)</a:t>
            </a:r>
          </a:p>
          <a:p>
            <a:r>
              <a:rPr lang="cs-CZ" dirty="0"/>
              <a:t>	</a:t>
            </a:r>
            <a:r>
              <a:rPr lang="cs-CZ" dirty="0" smtClean="0"/>
              <a:t>in 80 </a:t>
            </a:r>
            <a:r>
              <a:rPr lang="cs-CZ" dirty="0" err="1" smtClean="0"/>
              <a:t>Tagen</a:t>
            </a:r>
            <a:r>
              <a:rPr lang="cs-CZ" dirty="0" smtClean="0"/>
              <a:t> um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Welt</a:t>
            </a:r>
            <a:r>
              <a:rPr lang="cs-CZ" dirty="0" smtClean="0"/>
              <a:t> (1956)</a:t>
            </a:r>
          </a:p>
          <a:p>
            <a:endParaRPr lang="cs-CZ" dirty="0"/>
          </a:p>
          <a:p>
            <a:r>
              <a:rPr lang="cs-CZ" dirty="0" smtClean="0"/>
              <a:t>- </a:t>
            </a:r>
            <a:r>
              <a:rPr lang="cs-CZ" dirty="0" err="1" smtClean="0"/>
              <a:t>Lieder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err="1" smtClean="0"/>
              <a:t>Sag</a:t>
            </a:r>
            <a:r>
              <a:rPr lang="cs-CZ" dirty="0" smtClean="0"/>
              <a:t> </a:t>
            </a:r>
            <a:r>
              <a:rPr lang="cs-CZ" dirty="0" err="1" smtClean="0"/>
              <a:t>mir</a:t>
            </a:r>
            <a:r>
              <a:rPr lang="cs-CZ" dirty="0" smtClean="0"/>
              <a:t>, </a:t>
            </a:r>
            <a:r>
              <a:rPr lang="cs-CZ" dirty="0" err="1" smtClean="0"/>
              <a:t>wo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Blumen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Just a Gigolo</a:t>
            </a:r>
          </a:p>
          <a:p>
            <a:r>
              <a:rPr lang="cs-CZ" dirty="0"/>
              <a:t>	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3222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rammstein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602" y="1268761"/>
            <a:ext cx="4479115" cy="3456384"/>
          </a:xfrm>
        </p:spPr>
      </p:pic>
      <p:sp>
        <p:nvSpPr>
          <p:cNvPr id="5" name="TextovéPole 4"/>
          <p:cNvSpPr txBox="1"/>
          <p:nvPr/>
        </p:nvSpPr>
        <p:spPr>
          <a:xfrm>
            <a:off x="611560" y="1268760"/>
            <a:ext cx="3600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Rammstein</a:t>
            </a:r>
            <a:r>
              <a:rPr lang="de-DE" dirty="0"/>
              <a:t> ist eine deutsche Rockband, die 1994 in Berlin gegründet wurde und musikalisch zur Neuen Deutschen </a:t>
            </a:r>
            <a:r>
              <a:rPr lang="de-DE" dirty="0" smtClean="0"/>
              <a:t>Härte</a:t>
            </a:r>
            <a:r>
              <a:rPr lang="cs-CZ" dirty="0" smtClean="0"/>
              <a:t> </a:t>
            </a:r>
            <a:r>
              <a:rPr lang="de-DE" dirty="0" smtClean="0"/>
              <a:t>gezählt wird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</a:t>
            </a:r>
            <a:r>
              <a:rPr lang="de-DE" dirty="0" smtClean="0"/>
              <a:t>er </a:t>
            </a:r>
            <a:r>
              <a:rPr lang="de-DE" dirty="0"/>
              <a:t>musikalische Stil der Band wurde unter anderem von der slowenischen Band </a:t>
            </a:r>
            <a:r>
              <a:rPr lang="de-DE" dirty="0" err="1"/>
              <a:t>Laibach</a:t>
            </a:r>
            <a:r>
              <a:rPr lang="de-DE" dirty="0"/>
              <a:t> </a:t>
            </a:r>
            <a:r>
              <a:rPr lang="de-DE" dirty="0" smtClean="0"/>
              <a:t>beeinflusst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ihre</a:t>
            </a:r>
            <a:r>
              <a:rPr lang="cs-CZ" dirty="0" smtClean="0"/>
              <a:t> </a:t>
            </a:r>
            <a:r>
              <a:rPr lang="cs-CZ" dirty="0" err="1"/>
              <a:t>weltbekannte</a:t>
            </a:r>
            <a:r>
              <a:rPr lang="cs-CZ" dirty="0"/>
              <a:t> </a:t>
            </a:r>
            <a:r>
              <a:rPr lang="cs-CZ" dirty="0" err="1"/>
              <a:t>Lieder</a:t>
            </a:r>
            <a:r>
              <a:rPr lang="cs-CZ" dirty="0"/>
              <a:t> </a:t>
            </a:r>
            <a:r>
              <a:rPr lang="cs-CZ" dirty="0" err="1"/>
              <a:t>sind</a:t>
            </a:r>
            <a:r>
              <a:rPr lang="cs-CZ" dirty="0"/>
              <a:t> vor </a:t>
            </a:r>
            <a:r>
              <a:rPr lang="cs-CZ" dirty="0" err="1"/>
              <a:t>allem</a:t>
            </a:r>
            <a:endParaRPr lang="cs-CZ" dirty="0"/>
          </a:p>
          <a:p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dirty="0"/>
              <a:t>	</a:t>
            </a:r>
            <a:r>
              <a:rPr lang="cs-CZ" dirty="0" smtClean="0"/>
              <a:t>Amerika</a:t>
            </a: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dirty="0"/>
              <a:t>	</a:t>
            </a:r>
            <a:r>
              <a:rPr lang="cs-CZ" dirty="0" smtClean="0"/>
              <a:t>Ohne </a:t>
            </a:r>
            <a:r>
              <a:rPr lang="cs-CZ" dirty="0" err="1"/>
              <a:t>dich</a:t>
            </a: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dirty="0"/>
              <a:t>	</a:t>
            </a:r>
            <a:r>
              <a:rPr lang="cs-CZ" dirty="0" smtClean="0"/>
              <a:t>Benzin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/>
              <a:t>viele</a:t>
            </a:r>
            <a:r>
              <a:rPr lang="cs-CZ" dirty="0"/>
              <a:t> </a:t>
            </a:r>
            <a:r>
              <a:rPr lang="cs-CZ" dirty="0" err="1"/>
              <a:t>andere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063880" y="486916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Obr. </a:t>
            </a:r>
            <a:r>
              <a:rPr lang="cs-CZ" sz="1200" dirty="0" smtClean="0"/>
              <a:t>4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5458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3568" y="4591472"/>
            <a:ext cx="784887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617806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322712"/>
          </a:xfrm>
        </p:spPr>
        <p:txBody>
          <a:bodyPr>
            <a:normAutofit lnSpcReduction="10000"/>
          </a:bodyPr>
          <a:lstStyle/>
          <a:p>
            <a:r>
              <a:rPr lang="cs-CZ" sz="1400" dirty="0" smtClean="0"/>
              <a:t>Obr</a:t>
            </a:r>
            <a:r>
              <a:rPr lang="cs-CZ" sz="1400" dirty="0" smtClean="0"/>
              <a:t>. 1 </a:t>
            </a:r>
            <a:r>
              <a:rPr lang="pl-PL" sz="1400" dirty="0" smtClean="0"/>
              <a:t>AUTOR NEUVEDEN. </a:t>
            </a:r>
            <a:r>
              <a:rPr lang="pl-PL" sz="1400" i="1" dirty="0" smtClean="0"/>
              <a:t>http</a:t>
            </a:r>
            <a:r>
              <a:rPr lang="pl-PL" sz="1400" i="1" dirty="0"/>
              <a:t>://commons.wikimedia.org/wiki/File:Beethoven.jpg</a:t>
            </a:r>
            <a:r>
              <a:rPr lang="pl-PL" sz="1400" dirty="0"/>
              <a:t> [online]. [cit. 16.5.2012]. Dostupný na WWW: http://</a:t>
            </a:r>
            <a:r>
              <a:rPr lang="pl-PL" sz="1400" dirty="0" smtClean="0"/>
              <a:t>upload.wikimedia.org/wikipedia/commons/thumb/6/6f/Beethoven.jpg/498px-Beethoven.jpg</a:t>
            </a:r>
          </a:p>
          <a:p>
            <a:r>
              <a:rPr lang="pl-PL" sz="1400" dirty="0" smtClean="0"/>
              <a:t>Obr. </a:t>
            </a:r>
            <a:r>
              <a:rPr lang="pl-PL" sz="1400" dirty="0" smtClean="0"/>
              <a:t>2</a:t>
            </a:r>
            <a:br>
              <a:rPr lang="pl-PL" sz="1400" dirty="0" smtClean="0"/>
            </a:br>
            <a:r>
              <a:rPr lang="cs-CZ" sz="1400" dirty="0" smtClean="0"/>
              <a:t>LEHMKUHL</a:t>
            </a:r>
            <a:r>
              <a:rPr lang="cs-CZ" sz="1400" dirty="0"/>
              <a:t>, </a:t>
            </a:r>
            <a:r>
              <a:rPr lang="cs-CZ" sz="1400" dirty="0" err="1"/>
              <a:t>Josef.</a:t>
            </a:r>
            <a:r>
              <a:rPr lang="cs-CZ" sz="1400" i="1" dirty="0" err="1"/>
              <a:t>http</a:t>
            </a:r>
            <a:r>
              <a:rPr lang="cs-CZ" sz="1400" i="1" dirty="0"/>
              <a:t>://</a:t>
            </a:r>
            <a:r>
              <a:rPr lang="cs-CZ" sz="1400" i="1" dirty="0" smtClean="0"/>
              <a:t>de.wikipedia.org </a:t>
            </a:r>
            <a:r>
              <a:rPr lang="cs-CZ" sz="1400" dirty="0" smtClean="0"/>
              <a:t>[online</a:t>
            </a:r>
            <a:r>
              <a:rPr lang="cs-CZ" sz="1400" dirty="0"/>
              <a:t>]. [cit. </a:t>
            </a:r>
            <a:r>
              <a:rPr lang="cs-CZ" sz="1400" dirty="0" smtClean="0"/>
              <a:t>4.6.2012]. </a:t>
            </a:r>
            <a:r>
              <a:rPr lang="cs-CZ" sz="1400" dirty="0"/>
              <a:t>Dostupný na WWW: http://</a:t>
            </a:r>
            <a:r>
              <a:rPr lang="cs-CZ" sz="1400" dirty="0" smtClean="0"/>
              <a:t>upload.wikimedia.org/wikipedia/commons/thumb/e/e1/Der_junge_Richard_Strauss.JPG/640px-Der_junge_Richard_Strauss.JPG</a:t>
            </a:r>
          </a:p>
          <a:p>
            <a:r>
              <a:rPr lang="cs-CZ" sz="1400" dirty="0" smtClean="0"/>
              <a:t>Obr. </a:t>
            </a:r>
            <a:r>
              <a:rPr lang="cs-CZ" sz="1400" dirty="0" smtClean="0"/>
              <a:t>3 </a:t>
            </a:r>
            <a:br>
              <a:rPr lang="cs-CZ" sz="1400" dirty="0" smtClean="0"/>
            </a:br>
            <a:r>
              <a:rPr lang="cs-CZ" sz="1400" dirty="0" smtClean="0"/>
              <a:t>VON </a:t>
            </a:r>
            <a:r>
              <a:rPr lang="cs-CZ" sz="1400" dirty="0"/>
              <a:t>BARCHBOT, </a:t>
            </a:r>
            <a:r>
              <a:rPr lang="cs-CZ" sz="1400" dirty="0" err="1"/>
              <a:t>Hochgeladen</a:t>
            </a:r>
            <a:r>
              <a:rPr lang="cs-CZ" sz="1400" dirty="0"/>
              <a:t>. </a:t>
            </a:r>
            <a:r>
              <a:rPr lang="cs-CZ" sz="1400" i="1" dirty="0"/>
              <a:t>http://</a:t>
            </a:r>
            <a:r>
              <a:rPr lang="cs-CZ" sz="1400" i="1" dirty="0" smtClean="0"/>
              <a:t>de.wikipedia.org</a:t>
            </a:r>
            <a:r>
              <a:rPr lang="cs-CZ" sz="1400" dirty="0"/>
              <a:t> [online]. [cit. </a:t>
            </a:r>
            <a:r>
              <a:rPr lang="cs-CZ" sz="1400" dirty="0" smtClean="0"/>
              <a:t>13.6.2012]. </a:t>
            </a:r>
            <a:r>
              <a:rPr lang="cs-CZ" sz="1400" dirty="0"/>
              <a:t>Dostupný na WWW: http://</a:t>
            </a:r>
            <a:r>
              <a:rPr lang="cs-CZ" sz="1400" dirty="0" smtClean="0"/>
              <a:t>upload.wikimedia.org/wikipedia/commons/4/43/Bundesarchiv_Bild_102-14627%2C_Marlene_Dietrich.jpg</a:t>
            </a:r>
          </a:p>
          <a:p>
            <a:r>
              <a:rPr lang="cs-CZ" sz="1400" dirty="0"/>
              <a:t>Obr. 4 </a:t>
            </a:r>
            <a:br>
              <a:rPr lang="cs-CZ" sz="1400" dirty="0"/>
            </a:br>
            <a:r>
              <a:rPr lang="pl-PL" sz="1400" dirty="0"/>
              <a:t>VON ORACULO, Hochgeladen. </a:t>
            </a:r>
            <a:r>
              <a:rPr lang="pl-PL" sz="1400" i="1" dirty="0"/>
              <a:t>http://de.wikipedia.org </a:t>
            </a:r>
            <a:r>
              <a:rPr lang="pl-PL" sz="1400" dirty="0"/>
              <a:t>[online]. [cit. 13.6.2012]. Dostupný na WWW: http://upload.wikimedia.org/wikipedia/commons/1/19/Rammstein_and_Apocalyptica_concert_-_2005.jpg</a:t>
            </a:r>
            <a:r>
              <a:rPr lang="cs-CZ" sz="1400" dirty="0"/>
              <a:t> </a:t>
            </a:r>
            <a:endParaRPr lang="pl-PL" sz="1400" dirty="0" smtClean="0"/>
          </a:p>
          <a:p>
            <a:endParaRPr lang="pl-PL" sz="1400" dirty="0"/>
          </a:p>
          <a:p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412400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20216</TotalTime>
  <Words>204</Words>
  <Application>Microsoft Office PowerPoint</Application>
  <PresentationFormat>Předvádění na obrazovce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Cesta</vt:lpstr>
      <vt:lpstr>Prezentace aplikace PowerPoint</vt:lpstr>
      <vt:lpstr>musik</vt:lpstr>
      <vt:lpstr>Prezentace aplikace PowerPoint</vt:lpstr>
      <vt:lpstr>Ludwig van beethoven</vt:lpstr>
      <vt:lpstr>Richard strauss</vt:lpstr>
      <vt:lpstr>Marlene dietrich</vt:lpstr>
      <vt:lpstr>rammstein</vt:lpstr>
      <vt:lpstr>Použité 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Šulgánová</dc:creator>
  <cp:lastModifiedBy>Martin Štorek</cp:lastModifiedBy>
  <cp:revision>23</cp:revision>
  <dcterms:created xsi:type="dcterms:W3CDTF">2014-05-28T08:56:01Z</dcterms:created>
  <dcterms:modified xsi:type="dcterms:W3CDTF">2014-06-13T20:27:38Z</dcterms:modified>
</cp:coreProperties>
</file>