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6AF8D7-78A0-4CC1-801B-F77504CA670D}" type="datetimeFigureOut">
              <a:rPr lang="cs-CZ" smtClean="0"/>
              <a:t>3. 6. 2014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B5E2C-0272-4107-B676-C3ECFA98201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1766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-REALIE-17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NEJ-REALIE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 -  NACHBARN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/16.5.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o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sousedních zemích Německa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powerpointu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určena 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8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luxemburg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b="1" dirty="0" err="1" smtClean="0"/>
              <a:t>Hauptstadt</a:t>
            </a:r>
            <a:r>
              <a:rPr lang="cs-CZ" sz="3600" b="1" dirty="0" smtClean="0"/>
              <a:t> : Luxemburg</a:t>
            </a:r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: 550 000</a:t>
            </a:r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: Euro (EUR)</a:t>
            </a:r>
          </a:p>
          <a:p>
            <a:r>
              <a:rPr lang="cs-CZ" sz="3600" b="1" dirty="0" err="1" smtClean="0"/>
              <a:t>Staatsform</a:t>
            </a:r>
            <a:r>
              <a:rPr lang="cs-CZ" sz="3600" b="1" dirty="0" smtClean="0"/>
              <a:t> :  </a:t>
            </a:r>
            <a:r>
              <a:rPr lang="cs-CZ" sz="3600" b="1" dirty="0" err="1" smtClean="0"/>
              <a:t>parlamentarische</a:t>
            </a:r>
            <a:r>
              <a:rPr lang="cs-CZ" sz="3600" b="1" dirty="0" smtClean="0"/>
              <a:t> </a:t>
            </a:r>
            <a:r>
              <a:rPr lang="cs-CZ" sz="3600" b="1" dirty="0"/>
              <a:t>Monarchie</a:t>
            </a:r>
            <a:endParaRPr lang="cs-CZ" sz="3600" b="1" dirty="0" smtClean="0"/>
          </a:p>
          <a:p>
            <a:r>
              <a:rPr lang="cs-CZ" sz="3600" b="1" dirty="0" err="1" smtClean="0"/>
              <a:t>Amtsprache</a:t>
            </a:r>
            <a:r>
              <a:rPr lang="cs-CZ" sz="3600" b="1" dirty="0" smtClean="0"/>
              <a:t> : </a:t>
            </a:r>
            <a:r>
              <a:rPr lang="de-DE" sz="3600" b="1" dirty="0" smtClean="0"/>
              <a:t>Luxemburgisch</a:t>
            </a:r>
            <a:r>
              <a:rPr lang="de-DE" sz="2000" b="1" dirty="0" smtClean="0"/>
              <a:t>,</a:t>
            </a:r>
            <a:endParaRPr lang="de-DE" sz="2000" b="1" dirty="0"/>
          </a:p>
          <a:p>
            <a:pPr marL="0" indent="0">
              <a:buNone/>
            </a:pPr>
            <a:r>
              <a:rPr lang="cs-CZ" sz="3600" b="1" dirty="0" smtClean="0"/>
              <a:t>                           </a:t>
            </a:r>
            <a:r>
              <a:rPr lang="de-DE" sz="3600" b="1" dirty="0" smtClean="0"/>
              <a:t>Deutsch </a:t>
            </a:r>
            <a:endParaRPr lang="de-DE" sz="3600" b="1" dirty="0"/>
          </a:p>
          <a:p>
            <a:pPr marL="0" indent="0">
              <a:buNone/>
            </a:pPr>
            <a:r>
              <a:rPr lang="cs-CZ" sz="3600" b="1" dirty="0" smtClean="0"/>
              <a:t>                           </a:t>
            </a:r>
            <a:r>
              <a:rPr lang="de-DE" sz="3600" b="1" dirty="0" smtClean="0"/>
              <a:t>Französisch </a:t>
            </a:r>
            <a:endParaRPr lang="cs-CZ" sz="3600" b="1" dirty="0" smtClean="0"/>
          </a:p>
        </p:txBody>
      </p:sp>
      <p:pic>
        <p:nvPicPr>
          <p:cNvPr id="7170" name="Picture 2" descr="C:\Users\sulganova\AppData\Local\Microsoft\Windows\Temporary Internet Files\Content.IE5\F7OUTEQZ\MC9000158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739" y="908720"/>
            <a:ext cx="295207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belgien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Amtssprache</a:t>
            </a:r>
            <a:r>
              <a:rPr lang="cs-CZ" b="1" dirty="0" smtClean="0"/>
              <a:t> :   </a:t>
            </a:r>
            <a:r>
              <a:rPr lang="cs-CZ" b="1" dirty="0" err="1" smtClean="0"/>
              <a:t>Niederländisch</a:t>
            </a:r>
            <a:r>
              <a:rPr lang="cs-CZ" b="1" dirty="0"/>
              <a:t>,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</a:t>
            </a:r>
            <a:r>
              <a:rPr lang="cs-CZ" b="1" dirty="0" err="1" smtClean="0"/>
              <a:t>Französisch</a:t>
            </a:r>
            <a:r>
              <a:rPr lang="cs-CZ" b="1" dirty="0"/>
              <a:t>, </a:t>
            </a:r>
            <a:r>
              <a:rPr lang="cs-CZ" b="1" dirty="0" smtClean="0"/>
              <a:t>  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</a:t>
            </a:r>
            <a:r>
              <a:rPr lang="cs-CZ" b="1" dirty="0" err="1" smtClean="0"/>
              <a:t>Deutsch</a:t>
            </a:r>
            <a:endParaRPr lang="cs-CZ" b="1" dirty="0" smtClean="0"/>
          </a:p>
          <a:p>
            <a:r>
              <a:rPr lang="cs-CZ" b="1" dirty="0" err="1" smtClean="0"/>
              <a:t>Hauptstadt</a:t>
            </a:r>
            <a:r>
              <a:rPr lang="cs-CZ" b="1" dirty="0" smtClean="0"/>
              <a:t> : </a:t>
            </a:r>
            <a:r>
              <a:rPr lang="cs-CZ" b="1" dirty="0" err="1" smtClean="0"/>
              <a:t>Brüssel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Währung</a:t>
            </a:r>
            <a:r>
              <a:rPr lang="cs-CZ" b="1" dirty="0" smtClean="0"/>
              <a:t> : Euro (EUR)</a:t>
            </a:r>
          </a:p>
          <a:p>
            <a:r>
              <a:rPr lang="cs-CZ" b="1" dirty="0" err="1" smtClean="0"/>
              <a:t>Einwohnerzahl</a:t>
            </a:r>
            <a:r>
              <a:rPr lang="cs-CZ" b="1" dirty="0"/>
              <a:t>: </a:t>
            </a:r>
            <a:r>
              <a:rPr lang="cs-CZ" b="1" dirty="0" smtClean="0"/>
              <a:t>11 035 948</a:t>
            </a:r>
          </a:p>
          <a:p>
            <a:r>
              <a:rPr lang="cs-CZ" b="1" dirty="0" err="1" smtClean="0"/>
              <a:t>Regierungssystem</a:t>
            </a:r>
            <a:r>
              <a:rPr lang="cs-CZ" b="1" dirty="0" smtClean="0"/>
              <a:t> : </a:t>
            </a:r>
            <a:r>
              <a:rPr lang="cs-CZ" b="1" dirty="0" err="1" smtClean="0"/>
              <a:t>parlamentarische</a:t>
            </a:r>
            <a:r>
              <a:rPr lang="cs-CZ" b="1" dirty="0" smtClean="0"/>
              <a:t> </a:t>
            </a:r>
            <a:r>
              <a:rPr lang="cs-CZ" b="1" dirty="0" err="1"/>
              <a:t>Demokratie</a:t>
            </a:r>
            <a:endParaRPr lang="cs-CZ" b="1" dirty="0"/>
          </a:p>
        </p:txBody>
      </p:sp>
      <p:pic>
        <p:nvPicPr>
          <p:cNvPr id="8194" name="Picture 2" descr="C:\Users\sulganova\AppData\Local\Microsoft\Windows\Temporary Internet Files\Content.IE5\SMDLPD7T\MC9000158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2276872"/>
            <a:ext cx="2796135" cy="22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1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niederlande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Hauptstadt</a:t>
            </a:r>
            <a:r>
              <a:rPr lang="cs-CZ" b="1" dirty="0" smtClean="0"/>
              <a:t> : Amsterdam </a:t>
            </a:r>
          </a:p>
          <a:p>
            <a:r>
              <a:rPr lang="cs-CZ" b="1" dirty="0" err="1" smtClean="0"/>
              <a:t>Einwohnerzahl</a:t>
            </a:r>
            <a:r>
              <a:rPr lang="cs-CZ" b="1" dirty="0"/>
              <a:t> : </a:t>
            </a:r>
            <a:r>
              <a:rPr lang="cs-CZ" b="1" dirty="0" smtClean="0"/>
              <a:t>16 730 632</a:t>
            </a:r>
          </a:p>
          <a:p>
            <a:r>
              <a:rPr lang="cs-CZ" b="1" dirty="0" err="1" smtClean="0"/>
              <a:t>Amtsprache</a:t>
            </a:r>
            <a:r>
              <a:rPr lang="cs-CZ" b="1" dirty="0" smtClean="0"/>
              <a:t> : </a:t>
            </a:r>
            <a:r>
              <a:rPr lang="cs-CZ" b="1" dirty="0" err="1" smtClean="0"/>
              <a:t>Niederländisch</a:t>
            </a:r>
            <a:endParaRPr lang="cs-CZ" b="1" dirty="0" smtClean="0"/>
          </a:p>
          <a:p>
            <a:r>
              <a:rPr lang="cs-CZ" b="1" dirty="0" err="1" smtClean="0"/>
              <a:t>Währung</a:t>
            </a:r>
            <a:r>
              <a:rPr lang="cs-CZ" b="1" dirty="0" smtClean="0"/>
              <a:t> : Euro (EUR)</a:t>
            </a:r>
          </a:p>
          <a:p>
            <a:r>
              <a:rPr lang="de-DE" b="1" dirty="0" smtClean="0"/>
              <a:t>Staatsform</a:t>
            </a:r>
            <a:r>
              <a:rPr lang="cs-CZ" b="1" dirty="0" smtClean="0"/>
              <a:t> : </a:t>
            </a:r>
            <a:r>
              <a:rPr lang="de-DE" b="1" dirty="0" smtClean="0"/>
              <a:t>parlamentarische </a:t>
            </a:r>
            <a:r>
              <a:rPr lang="de-DE" b="1" dirty="0"/>
              <a:t>Monarchie und autonomer Landesteil des Königreichs der Niederlande</a:t>
            </a:r>
            <a:endParaRPr lang="cs-CZ" b="1" dirty="0" smtClean="0"/>
          </a:p>
        </p:txBody>
      </p:sp>
      <p:pic>
        <p:nvPicPr>
          <p:cNvPr id="9218" name="Picture 2" descr="C:\Users\sulganova\AppData\Local\Microsoft\Windows\Temporary Internet Files\Content.IE5\SMDLPD7T\MP9004032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07"/>
            <a:ext cx="2702843" cy="216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4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6178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Obr</a:t>
            </a:r>
            <a:r>
              <a:rPr lang="cs-CZ" sz="1400" dirty="0" smtClean="0"/>
              <a:t>. 1 </a:t>
            </a:r>
            <a:r>
              <a:rPr lang="pl-PL" sz="1400" dirty="0"/>
              <a:t>BOTAURUS-STELLARIS.</a:t>
            </a:r>
            <a:r>
              <a:rPr lang="pl-PL" sz="1400" i="1" dirty="0"/>
              <a:t>http://</a:t>
            </a:r>
            <a:r>
              <a:rPr lang="pl-PL" sz="1400" i="1" dirty="0" smtClean="0"/>
              <a:t>commons.wikimedia.org</a:t>
            </a:r>
            <a:r>
              <a:rPr lang="pl-PL" sz="1400" dirty="0"/>
              <a:t> [online]. [cit. 28.5.2014]. Dostupný na WWW: http://</a:t>
            </a:r>
            <a:r>
              <a:rPr lang="pl-PL" sz="1400" dirty="0" smtClean="0"/>
              <a:t>upload.wikimedia.org/wikipedia/commons/thumb/d/da/Deutschland_topo.jpg/454px-Deutschland_topo.jpg</a:t>
            </a: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09512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Deutschland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nachbarn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d/da/Deutschland_topo.jpg/454px-Deutschland_to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94" y="1023440"/>
            <a:ext cx="43243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76256" y="66428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Dänemark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56018" y="13271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Polen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64288" y="41325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Tschechien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20272" y="590292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Österreich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90297" y="619666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d</a:t>
            </a:r>
            <a:r>
              <a:rPr lang="cs-CZ" b="1" dirty="0" err="1" smtClean="0"/>
              <a:t>ie</a:t>
            </a:r>
            <a:r>
              <a:rPr lang="cs-CZ" b="1" dirty="0" smtClean="0"/>
              <a:t> </a:t>
            </a:r>
            <a:r>
              <a:rPr lang="cs-CZ" b="1" dirty="0" err="1" smtClean="0"/>
              <a:t>Schweiz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Frankreich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0683" y="433452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Luxemburg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8760" y="350127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Belgien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217350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Niederlande</a:t>
            </a:r>
            <a:endParaRPr lang="cs-CZ" b="1" dirty="0"/>
          </a:p>
        </p:txBody>
      </p:sp>
      <p:sp>
        <p:nvSpPr>
          <p:cNvPr id="14" name="Šipka doleva 13"/>
          <p:cNvSpPr/>
          <p:nvPr/>
        </p:nvSpPr>
        <p:spPr>
          <a:xfrm>
            <a:off x="4644008" y="1023440"/>
            <a:ext cx="3024336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>
            <a:off x="6588224" y="1696507"/>
            <a:ext cx="1152128" cy="3286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>
            <a:off x="6804248" y="4492361"/>
            <a:ext cx="93610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eva 16"/>
          <p:cNvSpPr/>
          <p:nvPr/>
        </p:nvSpPr>
        <p:spPr>
          <a:xfrm>
            <a:off x="6606302" y="6241073"/>
            <a:ext cx="1350074" cy="3913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1547664" y="6565994"/>
            <a:ext cx="172819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1547664" y="5742548"/>
            <a:ext cx="864096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1295636" y="4677027"/>
            <a:ext cx="97210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1547664" y="3901698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1125693" y="2542838"/>
            <a:ext cx="1286067" cy="23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727684" y="105724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740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dänemark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95" y="1700808"/>
            <a:ext cx="8686800" cy="4525963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parlamentarische</a:t>
            </a:r>
            <a:r>
              <a:rPr lang="cs-CZ" sz="3600" b="1" dirty="0"/>
              <a:t> </a:t>
            </a:r>
            <a:r>
              <a:rPr lang="cs-CZ" sz="3600" b="1" dirty="0" err="1" smtClean="0"/>
              <a:t>Demokratie</a:t>
            </a:r>
            <a:endParaRPr lang="cs-CZ" sz="3600" b="1" dirty="0" smtClean="0"/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 : 5 627 235</a:t>
            </a:r>
          </a:p>
          <a:p>
            <a:r>
              <a:rPr lang="cs-CZ" sz="3600" b="1" dirty="0" err="1" smtClean="0"/>
              <a:t>Hauptstadt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Kopenhagen</a:t>
            </a:r>
            <a:endParaRPr lang="cs-CZ" sz="3600" b="1" dirty="0" smtClean="0"/>
          </a:p>
          <a:p>
            <a:r>
              <a:rPr lang="cs-CZ" sz="3600" b="1" dirty="0" err="1" smtClean="0"/>
              <a:t>Amtsprache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Dänisch</a:t>
            </a:r>
            <a:endParaRPr lang="cs-CZ" sz="3600" b="1" dirty="0" smtClean="0"/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: </a:t>
            </a:r>
            <a:r>
              <a:rPr lang="cs-CZ" sz="3600" b="1" dirty="0" err="1"/>
              <a:t>Dänische</a:t>
            </a:r>
            <a:r>
              <a:rPr lang="cs-CZ" sz="3600" b="1" dirty="0"/>
              <a:t> Krone (DKK</a:t>
            </a:r>
            <a:r>
              <a:rPr lang="cs-CZ" sz="3600" b="1" dirty="0" smtClean="0"/>
              <a:t>)</a:t>
            </a:r>
          </a:p>
          <a:p>
            <a:pPr marL="0" indent="0">
              <a:buNone/>
            </a:pPr>
            <a:endParaRPr lang="cs-CZ" sz="3600" b="1" dirty="0"/>
          </a:p>
        </p:txBody>
      </p:sp>
      <p:pic>
        <p:nvPicPr>
          <p:cNvPr id="2050" name="Picture 2" descr="C:\Users\sulganova\AppData\Local\Microsoft\Windows\Temporary Internet Files\Content.IE5\62QF3FQZ\MC9001291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44866"/>
            <a:ext cx="213371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76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tschechische</a:t>
            </a:r>
            <a:r>
              <a:rPr lang="cs-CZ" dirty="0" smtClean="0"/>
              <a:t> republik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 smtClean="0"/>
              <a:t>Hauptstadt</a:t>
            </a:r>
            <a:r>
              <a:rPr lang="cs-CZ" sz="3600" b="1" dirty="0" smtClean="0"/>
              <a:t> : Prag</a:t>
            </a:r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 : 10 512 419</a:t>
            </a:r>
          </a:p>
          <a:p>
            <a:r>
              <a:rPr lang="cs-CZ" sz="3600" b="1" dirty="0" err="1" smtClean="0"/>
              <a:t>Amtsprache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Tschechisch</a:t>
            </a:r>
            <a:endParaRPr lang="cs-CZ" sz="3600" b="1" dirty="0" smtClean="0"/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Tschechische</a:t>
            </a:r>
            <a:r>
              <a:rPr lang="cs-CZ" sz="3600" b="1" dirty="0" smtClean="0"/>
              <a:t> Krone (CZK)</a:t>
            </a:r>
          </a:p>
          <a:p>
            <a:r>
              <a:rPr lang="cs-CZ" sz="3600" b="1" dirty="0" err="1" smtClean="0"/>
              <a:t>Regierungssystem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Parlamentarische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Demokratie</a:t>
            </a:r>
            <a:endParaRPr lang="cs-CZ" sz="3600" b="1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sulganova\AppData\Local\Microsoft\Windows\Temporary Internet Files\Content.IE5\D3KR18PD\MC9000159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800" y="1052736"/>
            <a:ext cx="2508954" cy="196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5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Hapuptstadt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Warschau</a:t>
            </a:r>
            <a:endParaRPr lang="cs-CZ" sz="3600" b="1" dirty="0" smtClean="0"/>
          </a:p>
          <a:p>
            <a:r>
              <a:rPr lang="cs-CZ" sz="3600" b="1" dirty="0" err="1" smtClean="0"/>
              <a:t>Amtsprache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Polnisch</a:t>
            </a:r>
            <a:endParaRPr lang="cs-CZ" sz="3600" b="1" dirty="0" smtClean="0"/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 : 38 501 000</a:t>
            </a:r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Zloty</a:t>
            </a:r>
            <a:r>
              <a:rPr lang="cs-CZ" sz="3600" b="1" dirty="0" smtClean="0"/>
              <a:t> (PLN)</a:t>
            </a:r>
          </a:p>
          <a:p>
            <a:r>
              <a:rPr lang="cs-CZ" sz="3600" b="1" dirty="0"/>
              <a:t> </a:t>
            </a:r>
            <a:r>
              <a:rPr lang="cs-CZ" sz="3600" b="1" dirty="0" err="1"/>
              <a:t>Regierungssystem</a:t>
            </a:r>
            <a:r>
              <a:rPr lang="cs-CZ" sz="3600" b="1" dirty="0"/>
              <a:t> : </a:t>
            </a:r>
            <a:r>
              <a:rPr lang="cs-CZ" sz="3600" b="1" dirty="0" err="1"/>
              <a:t>Parlamentarische</a:t>
            </a:r>
            <a:r>
              <a:rPr lang="cs-CZ" sz="3600" b="1" dirty="0"/>
              <a:t> </a:t>
            </a:r>
            <a:r>
              <a:rPr lang="cs-CZ" sz="3600" b="1" dirty="0" smtClean="0"/>
              <a:t> </a:t>
            </a:r>
          </a:p>
          <a:p>
            <a:pPr marL="0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</a:t>
            </a:r>
            <a:r>
              <a:rPr lang="cs-CZ" sz="3600" b="1" dirty="0" err="1" smtClean="0"/>
              <a:t>Demokratie</a:t>
            </a:r>
            <a:endParaRPr lang="cs-CZ" sz="3600" b="1" dirty="0"/>
          </a:p>
          <a:p>
            <a:pPr marL="0" indent="0">
              <a:buNone/>
            </a:pPr>
            <a:endParaRPr lang="cs-CZ" sz="3600" b="1" dirty="0"/>
          </a:p>
        </p:txBody>
      </p:sp>
      <p:pic>
        <p:nvPicPr>
          <p:cNvPr id="3074" name="Picture 2" descr="C:\Users\sulganova\AppData\Local\Microsoft\Windows\Temporary Internet Files\Content.IE5\D3KR18PD\MC9000158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0" y="548680"/>
            <a:ext cx="249844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9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Österreich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Hauptstadt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Wien</a:t>
            </a:r>
            <a:endParaRPr lang="cs-CZ" sz="3600" b="1" dirty="0" smtClean="0"/>
          </a:p>
          <a:p>
            <a:r>
              <a:rPr lang="cs-CZ" sz="3600" b="1" dirty="0" err="1" smtClean="0"/>
              <a:t>Amtsprache</a:t>
            </a:r>
            <a:r>
              <a:rPr lang="cs-CZ" sz="3600" b="1" dirty="0" smtClean="0"/>
              <a:t> : </a:t>
            </a:r>
            <a:r>
              <a:rPr lang="cs-CZ" sz="3600" b="1" dirty="0" err="1" smtClean="0"/>
              <a:t>Deutsch</a:t>
            </a:r>
            <a:endParaRPr lang="cs-CZ" sz="3600" b="1" dirty="0" smtClean="0"/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 : 8 504 850</a:t>
            </a:r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: Euro (EUR)</a:t>
            </a:r>
          </a:p>
          <a:p>
            <a:r>
              <a:rPr lang="cs-CZ" sz="3600" b="1" dirty="0" err="1"/>
              <a:t>Regierungssystem</a:t>
            </a:r>
            <a:r>
              <a:rPr lang="cs-CZ" sz="3600" b="1" dirty="0"/>
              <a:t>	</a:t>
            </a:r>
            <a:r>
              <a:rPr lang="cs-CZ" sz="3600" b="1" dirty="0" err="1"/>
              <a:t>semipräsidentielle</a:t>
            </a:r>
            <a:r>
              <a:rPr lang="cs-CZ" sz="3600" b="1" dirty="0"/>
              <a:t> </a:t>
            </a:r>
            <a:r>
              <a:rPr lang="cs-CZ" sz="3600" b="1" dirty="0" err="1"/>
              <a:t>repräsentative</a:t>
            </a:r>
            <a:r>
              <a:rPr lang="cs-CZ" sz="3600" b="1" dirty="0"/>
              <a:t> </a:t>
            </a:r>
            <a:r>
              <a:rPr lang="cs-CZ" sz="3600" b="1" dirty="0" err="1"/>
              <a:t>Demokratie</a:t>
            </a:r>
            <a:endParaRPr lang="cs-CZ" sz="3600" b="1" dirty="0"/>
          </a:p>
        </p:txBody>
      </p:sp>
      <p:pic>
        <p:nvPicPr>
          <p:cNvPr id="4098" name="Picture 2" descr="C:\Users\sulganova\AppData\Local\Microsoft\Windows\Temporary Internet Files\Content.IE5\62QF3FQZ\MC900015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8"/>
            <a:ext cx="2934703" cy="230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schweiz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Hauptstadt</a:t>
            </a:r>
            <a:r>
              <a:rPr lang="cs-CZ" b="1" dirty="0" smtClean="0"/>
              <a:t> : Bern</a:t>
            </a:r>
          </a:p>
          <a:p>
            <a:r>
              <a:rPr lang="cs-CZ" b="1" dirty="0" err="1" smtClean="0"/>
              <a:t>Amtsprache</a:t>
            </a:r>
            <a:r>
              <a:rPr lang="cs-CZ" b="1" dirty="0" smtClean="0"/>
              <a:t>: </a:t>
            </a:r>
            <a:r>
              <a:rPr lang="de-DE" b="1" dirty="0"/>
              <a:t>Deutsch (65,6 %),</a:t>
            </a:r>
            <a:br>
              <a:rPr lang="de-DE" b="1" dirty="0"/>
            </a:br>
            <a:r>
              <a:rPr lang="cs-CZ" b="1" dirty="0" smtClean="0"/>
              <a:t>                      </a:t>
            </a:r>
            <a:r>
              <a:rPr lang="de-DE" b="1" dirty="0" smtClean="0"/>
              <a:t>Französisch</a:t>
            </a:r>
            <a:r>
              <a:rPr lang="de-DE" b="1" dirty="0"/>
              <a:t> (22,8 %),</a:t>
            </a:r>
            <a:br>
              <a:rPr lang="de-DE" b="1" dirty="0"/>
            </a:br>
            <a:r>
              <a:rPr lang="cs-CZ" b="1" dirty="0" smtClean="0"/>
              <a:t>                      </a:t>
            </a:r>
            <a:r>
              <a:rPr lang="de-DE" b="1" dirty="0" smtClean="0"/>
              <a:t>Italienisch</a:t>
            </a:r>
            <a:r>
              <a:rPr lang="de-DE" b="1" dirty="0"/>
              <a:t> (8,4 %),</a:t>
            </a:r>
            <a:br>
              <a:rPr lang="de-DE" b="1" dirty="0"/>
            </a:br>
            <a:r>
              <a:rPr lang="cs-CZ" b="1" dirty="0" smtClean="0"/>
              <a:t>                      </a:t>
            </a:r>
            <a:r>
              <a:rPr lang="de-DE" b="1" dirty="0" smtClean="0"/>
              <a:t>Rätoromanisch</a:t>
            </a:r>
            <a:r>
              <a:rPr lang="de-DE" b="1" dirty="0"/>
              <a:t> (0,6 </a:t>
            </a:r>
            <a:r>
              <a:rPr lang="de-DE" b="1" dirty="0" smtClean="0"/>
              <a:t>%)</a:t>
            </a:r>
            <a:endParaRPr lang="cs-CZ" b="1" dirty="0" smtClean="0"/>
          </a:p>
          <a:p>
            <a:r>
              <a:rPr lang="cs-CZ" b="1" dirty="0" err="1" smtClean="0"/>
              <a:t>Einwohnerzahl</a:t>
            </a:r>
            <a:r>
              <a:rPr lang="cs-CZ" b="1" dirty="0" smtClean="0"/>
              <a:t>: 8 112 200</a:t>
            </a:r>
          </a:p>
          <a:p>
            <a:r>
              <a:rPr lang="cs-CZ" b="1" dirty="0" err="1" smtClean="0"/>
              <a:t>Währung</a:t>
            </a:r>
            <a:r>
              <a:rPr lang="cs-CZ" b="1" dirty="0" smtClean="0"/>
              <a:t> </a:t>
            </a:r>
            <a:r>
              <a:rPr lang="cs-CZ" b="1" dirty="0"/>
              <a:t>: </a:t>
            </a:r>
            <a:r>
              <a:rPr lang="cs-CZ" b="1" dirty="0" err="1"/>
              <a:t>Schweizer</a:t>
            </a:r>
            <a:r>
              <a:rPr lang="cs-CZ" b="1" dirty="0"/>
              <a:t> </a:t>
            </a:r>
            <a:r>
              <a:rPr lang="cs-CZ" b="1" dirty="0" err="1"/>
              <a:t>Franken</a:t>
            </a:r>
            <a:r>
              <a:rPr lang="cs-CZ" b="1" dirty="0"/>
              <a:t> (CHF</a:t>
            </a:r>
            <a:r>
              <a:rPr lang="cs-CZ" b="1" dirty="0" smtClean="0"/>
              <a:t>)</a:t>
            </a:r>
          </a:p>
          <a:p>
            <a:r>
              <a:rPr lang="cs-CZ" b="1" dirty="0" err="1" smtClean="0"/>
              <a:t>Regierungssystem</a:t>
            </a:r>
            <a:r>
              <a:rPr lang="cs-CZ" b="1" dirty="0" smtClean="0"/>
              <a:t>:</a:t>
            </a:r>
            <a:r>
              <a:rPr lang="cs-CZ" b="1" dirty="0"/>
              <a:t>	</a:t>
            </a:r>
            <a:r>
              <a:rPr lang="cs-CZ" b="1" dirty="0" err="1"/>
              <a:t>Direktorialsystem</a:t>
            </a:r>
            <a:endParaRPr lang="cs-CZ" b="1" dirty="0" smtClean="0"/>
          </a:p>
          <a:p>
            <a:pPr marL="0" indent="0">
              <a:buNone/>
            </a:pPr>
            <a:endParaRPr lang="cs-CZ" b="1" baseline="30000" dirty="0"/>
          </a:p>
          <a:p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1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Frankreich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Hauptstadt</a:t>
            </a:r>
            <a:r>
              <a:rPr lang="cs-CZ" sz="3600" b="1" dirty="0" smtClean="0"/>
              <a:t> : Paris</a:t>
            </a:r>
          </a:p>
          <a:p>
            <a:r>
              <a:rPr lang="cs-CZ" sz="3600" b="1" dirty="0" err="1" smtClean="0"/>
              <a:t>Amtsprache</a:t>
            </a:r>
            <a:r>
              <a:rPr lang="cs-CZ" sz="3600" b="1" dirty="0"/>
              <a:t> : </a:t>
            </a:r>
            <a:r>
              <a:rPr lang="cs-CZ" sz="3600" b="1" dirty="0" err="1" smtClean="0"/>
              <a:t>Französisch</a:t>
            </a:r>
            <a:endParaRPr lang="cs-CZ" sz="3600" b="1" dirty="0" smtClean="0"/>
          </a:p>
          <a:p>
            <a:r>
              <a:rPr lang="cs-CZ" sz="3600" b="1" dirty="0" err="1" smtClean="0"/>
              <a:t>Einwohnerzahl</a:t>
            </a:r>
            <a:r>
              <a:rPr lang="cs-CZ" sz="3600" b="1" dirty="0" smtClean="0"/>
              <a:t> </a:t>
            </a:r>
            <a:r>
              <a:rPr lang="cs-CZ" sz="3600" b="1" dirty="0"/>
              <a:t>: </a:t>
            </a:r>
            <a:r>
              <a:rPr lang="cs-CZ" sz="3600" b="1" dirty="0" smtClean="0"/>
              <a:t>64 667 000</a:t>
            </a:r>
          </a:p>
          <a:p>
            <a:r>
              <a:rPr lang="cs-CZ" sz="3600" b="1" dirty="0" err="1" smtClean="0"/>
              <a:t>Währung</a:t>
            </a:r>
            <a:r>
              <a:rPr lang="cs-CZ" sz="3600" b="1" dirty="0" smtClean="0"/>
              <a:t> </a:t>
            </a:r>
            <a:r>
              <a:rPr lang="cs-CZ" sz="3600" b="1" dirty="0"/>
              <a:t>: Euro (EUR)</a:t>
            </a:r>
          </a:p>
          <a:p>
            <a:r>
              <a:rPr lang="cs-CZ" sz="3600" b="1" dirty="0" err="1"/>
              <a:t>Regierungssystem</a:t>
            </a:r>
            <a:r>
              <a:rPr lang="cs-CZ" sz="3600" b="1" dirty="0"/>
              <a:t>	</a:t>
            </a:r>
            <a:r>
              <a:rPr lang="cs-CZ" sz="3600" b="1" dirty="0" err="1"/>
              <a:t>semipräsidentielle</a:t>
            </a:r>
            <a:r>
              <a:rPr lang="cs-CZ" sz="3600" b="1" dirty="0"/>
              <a:t> </a:t>
            </a:r>
            <a:r>
              <a:rPr lang="cs-CZ" sz="3600" b="1" dirty="0" err="1"/>
              <a:t>Demokratie</a:t>
            </a:r>
            <a:endParaRPr lang="cs-CZ" sz="3600" b="1" dirty="0"/>
          </a:p>
        </p:txBody>
      </p:sp>
      <p:pic>
        <p:nvPicPr>
          <p:cNvPr id="6146" name="Picture 2" descr="C:\Users\sulganova\AppData\Local\Microsoft\Windows\Temporary Internet Files\Content.IE5\SMDLPD7T\MC9000159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6632"/>
            <a:ext cx="2869828" cy="225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14417</TotalTime>
  <Words>314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Prezentace aplikace PowerPoint</vt:lpstr>
      <vt:lpstr>Deutschland und nachbarn</vt:lpstr>
      <vt:lpstr>Prezentace aplikace PowerPoint</vt:lpstr>
      <vt:lpstr>dänemark</vt:lpstr>
      <vt:lpstr>Die tschechische republik</vt:lpstr>
      <vt:lpstr>polen</vt:lpstr>
      <vt:lpstr>Österreich</vt:lpstr>
      <vt:lpstr>Die schweiz</vt:lpstr>
      <vt:lpstr>Frankreich </vt:lpstr>
      <vt:lpstr>luxemburg</vt:lpstr>
      <vt:lpstr>belgien</vt:lpstr>
      <vt:lpstr>niederlande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 und nachbarn</dc:title>
  <dc:creator>Alena Šulgánová</dc:creator>
  <cp:lastModifiedBy>Martin Štorek</cp:lastModifiedBy>
  <cp:revision>21</cp:revision>
  <dcterms:created xsi:type="dcterms:W3CDTF">2014-05-18T08:08:34Z</dcterms:created>
  <dcterms:modified xsi:type="dcterms:W3CDTF">2014-06-03T20:39:19Z</dcterms:modified>
</cp:coreProperties>
</file>