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0861-C0B8-483A-8E91-743C5791BB74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F9C2-717E-45E2-A9F6-D26693926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97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0861-C0B8-483A-8E91-743C5791BB74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F9C2-717E-45E2-A9F6-D26693926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52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0861-C0B8-483A-8E91-743C5791BB74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F9C2-717E-45E2-A9F6-D26693926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82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0861-C0B8-483A-8E91-743C5791BB74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F9C2-717E-45E2-A9F6-D26693926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04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0861-C0B8-483A-8E91-743C5791BB74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F9C2-717E-45E2-A9F6-D26693926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36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0861-C0B8-483A-8E91-743C5791BB74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F9C2-717E-45E2-A9F6-D26693926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25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0861-C0B8-483A-8E91-743C5791BB74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F9C2-717E-45E2-A9F6-D26693926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67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0861-C0B8-483A-8E91-743C5791BB74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F9C2-717E-45E2-A9F6-D26693926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64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0861-C0B8-483A-8E91-743C5791BB74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F9C2-717E-45E2-A9F6-D26693926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32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0861-C0B8-483A-8E91-743C5791BB74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F9C2-717E-45E2-A9F6-D26693926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34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0861-C0B8-483A-8E91-743C5791BB74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F9C2-717E-45E2-A9F6-D26693926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56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10861-C0B8-483A-8E91-743C5791BB74}" type="datetimeFigureOut">
              <a:rPr lang="cs-CZ" smtClean="0"/>
              <a:t>4. 3. 2014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F9C2-717E-45E2-A9F6-D26693926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2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/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022880"/>
              </p:ext>
            </p:extLst>
          </p:nvPr>
        </p:nvGraphicFramePr>
        <p:xfrm>
          <a:off x="611560" y="1473200"/>
          <a:ext cx="8050048" cy="32004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VY_12_INOVACE_ČJL-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GRAMATIKA-16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Gramatika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Předložky, spojky, částice</a:t>
                      </a: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citoslovce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Český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jazyk a literatura 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a  4. 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</a:t>
                      </a: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/všechny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obory a formy studia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Mgr. Marie </a:t>
                      </a:r>
                      <a:r>
                        <a:rPr lang="cs-CZ" sz="1600" b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Kalušová</a:t>
                      </a: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 12. 11.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Materiál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slouží k výkladu nové látky, opakování, základní seznámení s jednotlivými neohebnými slovními druhy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Materiál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slouží k prezentaci a samostudiu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Citoslovce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Interjekce – neohebný slovní druh</a:t>
            </a:r>
          </a:p>
          <a:p>
            <a:pPr>
              <a:buFontTx/>
              <a:buChar char="-"/>
            </a:pPr>
            <a:r>
              <a:rPr lang="cs-CZ" dirty="0" smtClean="0"/>
              <a:t>Vyjadřují: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Nálady</a:t>
            </a:r>
            <a:r>
              <a:rPr lang="cs-CZ" dirty="0" smtClean="0"/>
              <a:t> – ach, aha, fuj, chacha, apod.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Zvuky</a:t>
            </a:r>
            <a:r>
              <a:rPr lang="cs-CZ" dirty="0" smtClean="0"/>
              <a:t> a </a:t>
            </a:r>
            <a:r>
              <a:rPr lang="cs-CZ" b="1" dirty="0" smtClean="0"/>
              <a:t>hlasy</a:t>
            </a:r>
            <a:r>
              <a:rPr lang="cs-CZ" dirty="0" smtClean="0"/>
              <a:t> – haf. Mňau, ti tak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Vůli</a:t>
            </a:r>
            <a:r>
              <a:rPr lang="cs-CZ" dirty="0" smtClean="0"/>
              <a:t> – </a:t>
            </a:r>
            <a:r>
              <a:rPr lang="cs-CZ" dirty="0" err="1" smtClean="0"/>
              <a:t>hyje</a:t>
            </a:r>
            <a:r>
              <a:rPr lang="cs-CZ" dirty="0" smtClean="0"/>
              <a:t>, </a:t>
            </a:r>
            <a:r>
              <a:rPr lang="cs-CZ" dirty="0" err="1" smtClean="0"/>
              <a:t>pr</a:t>
            </a:r>
            <a:r>
              <a:rPr lang="cs-CZ" dirty="0" smtClean="0"/>
              <a:t>, hop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02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/>
          </a:bodyPr>
          <a:lstStyle/>
          <a:p>
            <a:r>
              <a:rPr lang="cs-CZ" sz="1200" dirty="0"/>
              <a:t>MAŠKOVÁ DANUŠE. </a:t>
            </a:r>
            <a:r>
              <a:rPr lang="cs-CZ" sz="1200" i="1" dirty="0" smtClean="0"/>
              <a:t>Český </a:t>
            </a:r>
            <a:r>
              <a:rPr lang="cs-CZ" sz="1200" i="1" dirty="0"/>
              <a:t>jazyk - přehled středoškolského učiva</a:t>
            </a:r>
            <a:r>
              <a:rPr lang="cs-CZ" sz="1200" dirty="0"/>
              <a:t>. Třebíč: Petra </a:t>
            </a:r>
            <a:r>
              <a:rPr lang="cs-CZ" sz="1200" dirty="0" err="1"/>
              <a:t>Velanová</a:t>
            </a:r>
            <a:r>
              <a:rPr lang="cs-CZ" sz="1200" dirty="0"/>
              <a:t>, 2005, ISBN 80-902571-5-1. </a:t>
            </a:r>
            <a:endParaRPr lang="cs-CZ" sz="1200" b="0" dirty="0"/>
          </a:p>
        </p:txBody>
      </p:sp>
    </p:spTree>
    <p:extLst>
      <p:ext uri="{BB962C8B-B14F-4D97-AF65-F5344CB8AC3E}">
        <p14:creationId xmlns:p14="http://schemas.microsoft.com/office/powerpoint/2010/main" val="8470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Předložky, spojky, částice, citoslovce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10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Prepozice – vyjadřují pády podstatných jmen a jejich vztah k jiným slovům</a:t>
            </a:r>
          </a:p>
          <a:p>
            <a:pPr>
              <a:buFontTx/>
              <a:buChar char="-"/>
            </a:pPr>
            <a:r>
              <a:rPr lang="cs-CZ" dirty="0" smtClean="0"/>
              <a:t>Neohebný slovní druh</a:t>
            </a:r>
          </a:p>
          <a:p>
            <a:pPr>
              <a:buFontTx/>
              <a:buChar char="-"/>
            </a:pPr>
            <a:r>
              <a:rPr lang="cs-CZ" dirty="0" smtClean="0"/>
              <a:t>Neplnovýznamové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74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b="1" dirty="0" smtClean="0"/>
              <a:t>Předložky vlastní </a:t>
            </a:r>
            <a:r>
              <a:rPr lang="cs-CZ" dirty="0" smtClean="0"/>
              <a:t>– původní – nikdy nebyly jiným slovním druhem – s, z, v, k, do, na, pod, nad, při, u, aj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Předložky nevlastní </a:t>
            </a:r>
            <a:r>
              <a:rPr lang="cs-CZ" dirty="0" smtClean="0"/>
              <a:t>– nepůvodní – vznikly ustrnutím předložky ve spojení s podstatným jménem (kvůli, navzdory)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Složité předložkové výrazy </a:t>
            </a:r>
            <a:r>
              <a:rPr lang="cs-CZ" dirty="0" smtClean="0"/>
              <a:t>– vznikly z příslovečných spojení (v souladu s, bez ohledu na)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612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Pojí se s různými pády</a:t>
            </a:r>
          </a:p>
          <a:p>
            <a:pPr>
              <a:buFontTx/>
              <a:buChar char="-"/>
            </a:pPr>
            <a:r>
              <a:rPr lang="cs-CZ" dirty="0" smtClean="0"/>
              <a:t>Pouze s jedním se pojí většina předložek – např. s 2.pádem (od, do, u, bez) se 3. pádem (k, kvůli, proti), se 4. pádem (pro, přes, mimo), se 6.pádem (při)</a:t>
            </a:r>
          </a:p>
          <a:p>
            <a:pPr>
              <a:buFontTx/>
              <a:buChar char="-"/>
            </a:pPr>
            <a:r>
              <a:rPr lang="cs-CZ" dirty="0" smtClean="0"/>
              <a:t>Se dvěma pády – např. se 4. a 6.pádem (v, po, o, na), se 4. a 7.p.(před, nad, pod, mezi)</a:t>
            </a:r>
          </a:p>
          <a:p>
            <a:pPr>
              <a:buFontTx/>
              <a:buChar char="-"/>
            </a:pPr>
            <a:r>
              <a:rPr lang="cs-CZ" dirty="0" smtClean="0"/>
              <a:t>Se třemi pády –např. 2</a:t>
            </a:r>
            <a:r>
              <a:rPr lang="cs-CZ" dirty="0" smtClean="0"/>
              <a:t>., 4., 7.p </a:t>
            </a:r>
            <a:r>
              <a:rPr lang="cs-CZ" dirty="0" smtClean="0"/>
              <a:t>(za)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90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r>
              <a:rPr lang="cs-CZ" dirty="0" err="1" smtClean="0"/>
              <a:t>Konjukce</a:t>
            </a:r>
            <a:r>
              <a:rPr lang="cs-CZ" dirty="0" smtClean="0"/>
              <a:t> – spojují slova a věty </a:t>
            </a:r>
          </a:p>
          <a:p>
            <a:pPr>
              <a:buFontTx/>
              <a:buChar char="-"/>
            </a:pPr>
            <a:r>
              <a:rPr lang="cs-CZ" dirty="0" smtClean="0"/>
              <a:t>Neohebný slovní druh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eplnovýznamové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03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Spojky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cs-CZ" dirty="0" smtClean="0"/>
              <a:t>Souřadicí – vyjadřují následující poměry: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Slučovací</a:t>
            </a:r>
            <a:r>
              <a:rPr lang="cs-CZ" dirty="0" smtClean="0"/>
              <a:t> – </a:t>
            </a:r>
            <a:r>
              <a:rPr lang="cs-CZ" dirty="0" err="1" smtClean="0"/>
              <a:t>a,i</a:t>
            </a:r>
            <a:r>
              <a:rPr lang="cs-CZ" dirty="0" smtClean="0"/>
              <a:t>, ani, jak-tak, ani-ani, apod.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Stupňovací</a:t>
            </a:r>
            <a:r>
              <a:rPr lang="cs-CZ" dirty="0" smtClean="0"/>
              <a:t> – ba, dokonce, nejen – ale i, apod.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Odporovací</a:t>
            </a:r>
            <a:r>
              <a:rPr lang="cs-CZ" dirty="0" smtClean="0"/>
              <a:t> – ale, však, avšak, naopak, nýbrž, apod.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Vylučovací</a:t>
            </a:r>
            <a:r>
              <a:rPr lang="cs-CZ" dirty="0" smtClean="0"/>
              <a:t> – nebo, či, anebo, buď – anebo, apod.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Vysvětlovací</a:t>
            </a:r>
            <a:r>
              <a:rPr lang="cs-CZ" dirty="0" smtClean="0"/>
              <a:t> – a proto, a tudíž, a tak, totiž, apod.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99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Spojky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Podřadicí – vyjadřují závislost vět nebo větných členů, mohou vyjadřovat: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Příčinu</a:t>
            </a:r>
            <a:r>
              <a:rPr lang="cs-CZ" dirty="0" smtClean="0"/>
              <a:t> – protože, poněvadž, jelikož, apod.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Podmínku</a:t>
            </a:r>
            <a:r>
              <a:rPr lang="cs-CZ" dirty="0" smtClean="0"/>
              <a:t> – kdyby, když, jestli, apod.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Účel</a:t>
            </a:r>
            <a:r>
              <a:rPr lang="cs-CZ" dirty="0" smtClean="0"/>
              <a:t> – aby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Účinek</a:t>
            </a:r>
            <a:r>
              <a:rPr lang="cs-CZ" dirty="0" smtClean="0"/>
              <a:t> – až, tak, takže, tak-že, až tak-že, apod.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Přípustku</a:t>
            </a:r>
            <a:r>
              <a:rPr lang="cs-CZ" dirty="0" smtClean="0"/>
              <a:t> – i když, třebaže, ačkoliv,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99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Partikule – neohebný slovný druh</a:t>
            </a:r>
          </a:p>
          <a:p>
            <a:pPr>
              <a:buFontTx/>
              <a:buChar char="-"/>
            </a:pPr>
            <a:r>
              <a:rPr lang="cs-CZ" dirty="0" smtClean="0"/>
              <a:t>Neplnovýznamový a nesamostatný</a:t>
            </a:r>
          </a:p>
          <a:p>
            <a:pPr>
              <a:buFontTx/>
              <a:buChar char="-"/>
            </a:pPr>
            <a:r>
              <a:rPr lang="cs-CZ" dirty="0" smtClean="0"/>
              <a:t>Vyjadřují postoj mluvčího k obsahu věty</a:t>
            </a:r>
          </a:p>
          <a:p>
            <a:pPr>
              <a:buFontTx/>
              <a:buChar char="-"/>
            </a:pPr>
            <a:r>
              <a:rPr lang="cs-CZ" dirty="0" smtClean="0"/>
              <a:t>Např.  Ale to je mi překvapení. Ať se ti to podaří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84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579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Předložky, spojky, částice, citoslovce</vt:lpstr>
      <vt:lpstr>Předložky </vt:lpstr>
      <vt:lpstr>Předložky - dělení</vt:lpstr>
      <vt:lpstr>Předložky - dělení</vt:lpstr>
      <vt:lpstr>Spojky</vt:lpstr>
      <vt:lpstr>Spojky - dělení</vt:lpstr>
      <vt:lpstr>Spojky - dělení</vt:lpstr>
      <vt:lpstr>Částice </vt:lpstr>
      <vt:lpstr>Citoslovce 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Administrator</dc:creator>
  <cp:lastModifiedBy>Martin Štorek</cp:lastModifiedBy>
  <cp:revision>10</cp:revision>
  <dcterms:created xsi:type="dcterms:W3CDTF">2014-01-12T19:38:13Z</dcterms:created>
  <dcterms:modified xsi:type="dcterms:W3CDTF">2014-03-04T07:20:46Z</dcterms:modified>
</cp:coreProperties>
</file>