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5" r:id="rId2"/>
    <p:sldId id="256" r:id="rId3"/>
    <p:sldId id="262" r:id="rId4"/>
    <p:sldId id="257" r:id="rId5"/>
    <p:sldId id="258" r:id="rId6"/>
    <p:sldId id="259" r:id="rId7"/>
    <p:sldId id="264" r:id="rId8"/>
    <p:sldId id="260" r:id="rId9"/>
    <p:sldId id="261" r:id="rId10"/>
    <p:sldId id="263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7A94C-1738-4C85-B377-E36746EA6302}" type="datetimeFigureOut">
              <a:rPr lang="cs-CZ" smtClean="0"/>
              <a:t>5.3.2013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9732B-2623-4F38-AB80-F69045619A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2740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FCB05B-2F1A-47A7-8305-0F159045CB71}" type="datetime1">
              <a:rPr lang="cs-CZ" smtClean="0"/>
              <a:t>5.3.2013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F685FB-093E-492A-BE52-8F1979C2B29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2DE13B-3781-42FE-8B33-A4172FA6CFAC}" type="datetime1">
              <a:rPr lang="cs-CZ" smtClean="0"/>
              <a:t>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F685FB-093E-492A-BE52-8F1979C2B2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292053-DB72-4565-A97E-55E14E34E10F}" type="datetime1">
              <a:rPr lang="cs-CZ" smtClean="0"/>
              <a:t>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F685FB-093E-492A-BE52-8F1979C2B2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FA70E-8E00-4EBB-8433-268AD80A0060}" type="datetime1">
              <a:rPr lang="cs-CZ" smtClean="0"/>
              <a:t>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F685FB-093E-492A-BE52-8F1979C2B2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1B213B-C42F-40A0-81F4-B2299E2C61F9}" type="datetime1">
              <a:rPr lang="cs-CZ" smtClean="0"/>
              <a:t>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F685FB-093E-492A-BE52-8F1979C2B292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55CD4E-D633-4908-9402-17810D21FD3C}" type="datetime1">
              <a:rPr lang="cs-CZ" smtClean="0"/>
              <a:t>5.3.2013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F685FB-093E-492A-BE52-8F1979C2B2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ED9089-CEE4-455C-901B-479F69A57ED4}" type="datetime1">
              <a:rPr lang="cs-CZ" smtClean="0"/>
              <a:t>5.3.2013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F685FB-093E-492A-BE52-8F1979C2B2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4A2994-854B-4199-9317-285DB261FA12}" type="datetime1">
              <a:rPr lang="cs-CZ" smtClean="0"/>
              <a:t>5.3.2013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F685FB-093E-492A-BE52-8F1979C2B2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02D229-4505-4F0E-B38C-9EF156ECD69E}" type="datetime1">
              <a:rPr lang="cs-CZ" smtClean="0"/>
              <a:t>5.3.2013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F685FB-093E-492A-BE52-8F1979C2B292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AB8832-23F5-4A7A-95EC-8E73E3A343D1}" type="datetime1">
              <a:rPr lang="cs-CZ" smtClean="0"/>
              <a:t>5.3.2013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F685FB-093E-492A-BE52-8F1979C2B2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5AF286-0112-4503-A5C2-E2654066216C}" type="datetime1">
              <a:rPr lang="cs-CZ" smtClean="0"/>
              <a:t>5.3.2013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F685FB-093E-492A-BE52-8F1979C2B29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C70F5DE-D25F-4C57-9439-D117CB7CB991}" type="datetime1">
              <a:rPr lang="cs-CZ" smtClean="0"/>
              <a:t>5.3.2013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DF685FB-093E-492A-BE52-8F1979C2B292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obrázek 1" descr="http://www.renomecz.cz/opvk%20logo%20b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2069" y="4869160"/>
            <a:ext cx="5756275" cy="1423987"/>
          </a:xfrm>
          <a:prstGeom prst="rect">
            <a:avLst/>
          </a:prstGeom>
          <a:noFill/>
        </p:spPr>
      </p:pic>
      <p:pic>
        <p:nvPicPr>
          <p:cNvPr id="12290" name="Obrázek 2" descr="logo_kspa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994" r="4430" b="3265"/>
          <a:stretch>
            <a:fillRect/>
          </a:stretch>
        </p:blipFill>
        <p:spPr bwMode="auto">
          <a:xfrm>
            <a:off x="323528" y="93989"/>
            <a:ext cx="2073384" cy="1167376"/>
          </a:xfrm>
          <a:prstGeom prst="rect">
            <a:avLst/>
          </a:prstGeom>
          <a:noFill/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809836" y="6437947"/>
            <a:ext cx="75243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Tento výukový materiál vznikl v rámci Operačního programu Vzdělávání pro konkurenceschopnost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555776" y="295990"/>
            <a:ext cx="6105832" cy="338554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i="1" dirty="0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1. KŠPA Kladno, s. r. o</a:t>
            </a:r>
            <a:r>
              <a:rPr lang="cs-CZ" sz="1600" b="1" i="1" dirty="0" smtClean="0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., Holandská 2531, 272 </a:t>
            </a:r>
            <a:r>
              <a:rPr lang="cs-CZ" sz="1600" b="1" i="1" dirty="0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01 </a:t>
            </a:r>
            <a:r>
              <a:rPr lang="cs-CZ" sz="1600" b="1" i="1" dirty="0" smtClean="0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Kladno, www.1kspa.cz</a:t>
            </a:r>
            <a:endParaRPr lang="cs-CZ" sz="1100" b="1" i="1" dirty="0">
              <a:solidFill>
                <a:srgbClr val="003366"/>
              </a:solidFill>
              <a:latin typeface="Arial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599050"/>
              </p:ext>
            </p:extLst>
          </p:nvPr>
        </p:nvGraphicFramePr>
        <p:xfrm>
          <a:off x="1187623" y="1473200"/>
          <a:ext cx="7473985" cy="301752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077069"/>
                <a:gridCol w="5396916"/>
              </a:tblGrid>
              <a:tr h="0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ln>
                            <a:noFill/>
                          </a:ln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Číslo projektu: </a:t>
                      </a:r>
                      <a:endParaRPr lang="cs-CZ" sz="1400" dirty="0">
                        <a:ln>
                          <a:noFill/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CZ.1.07/1.5.00/34.0292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ln>
                            <a:noFill/>
                          </a:ln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Číslo materiálu: </a:t>
                      </a:r>
                      <a:endParaRPr lang="cs-CZ" sz="1400" dirty="0">
                        <a:ln>
                          <a:noFill/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VY_22_INOVACE_ANJ-REÁLIE-16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Tematický celek (sada): </a:t>
                      </a:r>
                      <a:endParaRPr lang="cs-CZ" sz="1400" dirty="0">
                        <a:ln>
                          <a:noFill/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ANJ-REÁLIE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Téma (název) materiálu: </a:t>
                      </a:r>
                      <a:endParaRPr lang="cs-CZ" sz="1400" dirty="0">
                        <a:ln>
                          <a:noFill/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THE USA - GEOGRAPHY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ln>
                            <a:noFill/>
                          </a:ln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Předmět: </a:t>
                      </a:r>
                      <a:endParaRPr lang="cs-CZ" sz="1400" dirty="0">
                        <a:ln>
                          <a:noFill/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Anglický</a:t>
                      </a:r>
                      <a:r>
                        <a:rPr lang="cs-CZ" sz="1600" b="1" baseline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jazyk</a:t>
                      </a:r>
                      <a:endParaRPr lang="cs-CZ" sz="1600" b="1" dirty="0" smtClean="0">
                        <a:ln>
                          <a:noFill/>
                        </a:ln>
                        <a:solidFill>
                          <a:srgbClr val="808080"/>
                        </a:solidFill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Ročník /  Obor studia: </a:t>
                      </a:r>
                      <a:endParaRPr lang="cs-CZ" sz="1400" dirty="0" smtClean="0">
                        <a:ln>
                          <a:noFill/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1.- 4. / všechny</a:t>
                      </a:r>
                      <a:r>
                        <a:rPr lang="cs-CZ" sz="1600" b="1" baseline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obory studia</a:t>
                      </a:r>
                      <a:endParaRPr lang="cs-CZ" sz="1600" b="1" dirty="0" smtClean="0">
                        <a:ln>
                          <a:noFill/>
                        </a:ln>
                        <a:solidFill>
                          <a:srgbClr val="808080"/>
                        </a:solidFill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Autor /</a:t>
                      </a:r>
                      <a:r>
                        <a:rPr kumimoji="0" lang="cs-CZ" sz="1400" b="1" i="0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datum vytvoření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 </a:t>
                      </a:r>
                      <a:endParaRPr lang="cs-CZ" sz="1400" dirty="0" smtClean="0">
                        <a:ln>
                          <a:noFill/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Monika</a:t>
                      </a:r>
                      <a:r>
                        <a:rPr lang="cs-CZ" sz="1600" b="0" baseline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0" baseline="0" dirty="0" err="1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Vaidlová</a:t>
                      </a:r>
                      <a:r>
                        <a:rPr lang="cs-CZ" sz="1600" b="0" baseline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/ 11.02.2013</a:t>
                      </a:r>
                      <a:endParaRPr lang="cs-CZ" sz="1600" b="0" dirty="0" smtClean="0">
                        <a:ln>
                          <a:noFill/>
                        </a:ln>
                        <a:solidFill>
                          <a:srgbClr val="808080"/>
                        </a:solidFill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ln>
                            <a:noFill/>
                          </a:ln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Anotace:</a:t>
                      </a:r>
                      <a:endParaRPr lang="cs-CZ" sz="1400" dirty="0" smtClean="0">
                        <a:ln>
                          <a:noFill/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Žáci</a:t>
                      </a:r>
                      <a:r>
                        <a:rPr lang="cs-CZ" sz="1200" b="0" baseline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se seznámí s geografickými </a:t>
                      </a:r>
                      <a:r>
                        <a:rPr lang="cs-CZ" sz="1200" b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údaji  USA</a:t>
                      </a:r>
                      <a:endParaRPr lang="cs-CZ" sz="1200" b="0" dirty="0" smtClean="0">
                        <a:ln>
                          <a:noFill/>
                        </a:ln>
                        <a:solidFill>
                          <a:srgbClr val="808080"/>
                        </a:solidFill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kumimoji="0" lang="cs-CZ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Metodický pokyn:</a:t>
                      </a:r>
                      <a:endParaRPr kumimoji="0" lang="cs-CZ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Prezentace</a:t>
                      </a:r>
                      <a:r>
                        <a:rPr lang="cs-CZ" sz="1200" b="0" baseline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je určena  k  výuce a samostudiu.</a:t>
                      </a:r>
                      <a:endParaRPr lang="cs-CZ" sz="1200" b="0" dirty="0" smtClean="0">
                        <a:ln>
                          <a:noFill/>
                        </a:ln>
                        <a:solidFill>
                          <a:srgbClr val="808080"/>
                        </a:solidFill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8E35-F109-4705-85DB-9EB95C35BD0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72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ttp://www.renomecz.cz/opvk%20logo%20b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3863" y="5157192"/>
            <a:ext cx="5756275" cy="1423987"/>
          </a:xfrm>
          <a:prstGeom prst="rect">
            <a:avLst/>
          </a:prstGeom>
          <a:noFill/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295129" y="4663480"/>
            <a:ext cx="7848871" cy="493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Materiály jsou určeny pro bezplatné používání pro potřeby výuky a vzdělávání na všech typech škol a školských zařízení. Jakékoli další využití podléhá autorskému zákonu.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Použité zdroje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86855" y="1268760"/>
            <a:ext cx="8229600" cy="3024337"/>
          </a:xfrm>
        </p:spPr>
        <p:txBody>
          <a:bodyPr>
            <a:normAutofit lnSpcReduction="10000"/>
          </a:bodyPr>
          <a:lstStyle/>
          <a:p>
            <a:r>
              <a:rPr lang="en-US" sz="1200" dirty="0"/>
              <a:t>US DEPARTMENT OF INTERIOR. </a:t>
            </a:r>
            <a:r>
              <a:rPr lang="en-US" sz="1200" i="1" dirty="0"/>
              <a:t>cs.wikipedia.org</a:t>
            </a:r>
            <a:r>
              <a:rPr lang="en-US" sz="1200" dirty="0"/>
              <a:t> [online]. [cit. 11.2.2013]. </a:t>
            </a:r>
            <a:r>
              <a:rPr lang="en-US" sz="1200" dirty="0" err="1"/>
              <a:t>Dostupný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WWW: http://cs.wikipedia.org/wiki/Soubor:US_map_-_</a:t>
            </a:r>
            <a:r>
              <a:rPr lang="en-US" sz="1200" dirty="0" smtClean="0"/>
              <a:t>geographic.png</a:t>
            </a:r>
            <a:endParaRPr lang="cs-CZ" sz="1200" dirty="0" smtClean="0"/>
          </a:p>
          <a:p>
            <a:r>
              <a:rPr lang="cs-CZ" sz="1200" dirty="0"/>
              <a:t>DAWLEY, Charles. </a:t>
            </a:r>
            <a:r>
              <a:rPr lang="cs-CZ" sz="1200" i="1" dirty="0"/>
              <a:t>en.wikipedia.org</a:t>
            </a:r>
            <a:r>
              <a:rPr lang="cs-CZ" sz="1200" dirty="0"/>
              <a:t> [online]. [cit. 11.2.2013]. Dostupný na WWW: http://en.wikipedia.org/wiki/File:Miners_Castle,_</a:t>
            </a:r>
            <a:r>
              <a:rPr lang="cs-CZ" sz="1200" dirty="0" smtClean="0"/>
              <a:t>Pictured_Rocks_National_Lakeshore.jpg</a:t>
            </a:r>
          </a:p>
          <a:p>
            <a:r>
              <a:rPr lang="cs-CZ" sz="1200" dirty="0"/>
              <a:t>BRUCEGIRL. </a:t>
            </a:r>
            <a:r>
              <a:rPr lang="cs-CZ" sz="1200" i="1" dirty="0"/>
              <a:t>en.wikipedia.org</a:t>
            </a:r>
            <a:r>
              <a:rPr lang="cs-CZ" sz="1200" dirty="0"/>
              <a:t> [online]. [cit. 11.2.2013]. Dostupný na WWW: http://</a:t>
            </a:r>
            <a:r>
              <a:rPr lang="cs-CZ" sz="1200" dirty="0" smtClean="0"/>
              <a:t>en.wikipedia.org/wiki/File:Brucesky.jpg</a:t>
            </a:r>
          </a:p>
          <a:p>
            <a:r>
              <a:rPr lang="cs-CZ" sz="1200" dirty="0"/>
              <a:t>USER:POLLINATOR. </a:t>
            </a:r>
            <a:r>
              <a:rPr lang="cs-CZ" sz="1200" i="1" dirty="0"/>
              <a:t>en.wikipedia.org</a:t>
            </a:r>
            <a:r>
              <a:rPr lang="cs-CZ" sz="1200" dirty="0"/>
              <a:t> [online]. [cit. 11.2.2013]. Dostupný na WWW: http://</a:t>
            </a:r>
            <a:r>
              <a:rPr lang="cs-CZ" sz="1200" dirty="0" smtClean="0"/>
              <a:t>en.wikipedia.org/wiki/File:Lake_Erie_looking_southward.jpg</a:t>
            </a:r>
          </a:p>
          <a:p>
            <a:r>
              <a:rPr lang="cs-CZ" sz="1200" dirty="0"/>
              <a:t>RAMSEY, Derek. </a:t>
            </a:r>
            <a:r>
              <a:rPr lang="cs-CZ" sz="1200" i="1" dirty="0"/>
              <a:t>en.wikipedia.org</a:t>
            </a:r>
            <a:r>
              <a:rPr lang="cs-CZ" sz="1200" dirty="0"/>
              <a:t> [online]. [cit. 11.2.2013]. Dostupný na WWW: http://</a:t>
            </a:r>
            <a:r>
              <a:rPr lang="cs-CZ" sz="1200" dirty="0" smtClean="0"/>
              <a:t>en.wikipedia.org/wiki/File:Mount_McKinley_and_Denali_National_Park_Road_2048px.jpg</a:t>
            </a:r>
          </a:p>
          <a:p>
            <a:r>
              <a:rPr lang="cs-CZ" sz="1200" dirty="0"/>
              <a:t>STATTMANN, </a:t>
            </a:r>
            <a:r>
              <a:rPr lang="cs-CZ" sz="1200" dirty="0" err="1"/>
              <a:t>Hendric</a:t>
            </a:r>
            <a:r>
              <a:rPr lang="cs-CZ" sz="1200" dirty="0"/>
              <a:t>. </a:t>
            </a:r>
            <a:r>
              <a:rPr lang="cs-CZ" sz="1200" i="1" dirty="0"/>
              <a:t>en.wikipedia.org</a:t>
            </a:r>
            <a:r>
              <a:rPr lang="cs-CZ" sz="1200" dirty="0"/>
              <a:t> [online]. [cit. 11.2.2013]. Dostupný na WWW: http://</a:t>
            </a:r>
            <a:r>
              <a:rPr lang="cs-CZ" sz="1200" dirty="0" smtClean="0"/>
              <a:t>en.wikipedia.org/wiki/File:Grand_Canyon_North.jpg</a:t>
            </a:r>
          </a:p>
          <a:p>
            <a:r>
              <a:rPr lang="nl-NL" sz="1200" dirty="0"/>
              <a:t>NEUVEDEN. </a:t>
            </a:r>
            <a:r>
              <a:rPr lang="nl-NL" sz="1200" i="1" dirty="0"/>
              <a:t>en.wikipedia.org</a:t>
            </a:r>
            <a:r>
              <a:rPr lang="nl-NL" sz="1200" dirty="0"/>
              <a:t> [online]. [cit. 11.2.2013]. Dostupný na WWW: - http://en.wikipedia.org/wiki/File:Punaluu_Beach_Park,_Big_Island,_</a:t>
            </a:r>
            <a:r>
              <a:rPr lang="nl-NL" sz="1200" dirty="0" smtClean="0"/>
              <a:t>Hawaii.jpg</a:t>
            </a:r>
            <a:endParaRPr lang="cs-CZ" sz="1200" dirty="0" smtClean="0"/>
          </a:p>
          <a:p>
            <a:r>
              <a:rPr lang="en-US" sz="1200" dirty="0"/>
              <a:t>ODEHNALOVÁ, Jana. </a:t>
            </a:r>
            <a:r>
              <a:rPr lang="en-US" sz="1200" i="1" dirty="0"/>
              <a:t>Reading about the English speaking countries</a:t>
            </a:r>
            <a:r>
              <a:rPr lang="en-US" sz="1200" dirty="0"/>
              <a:t>. </a:t>
            </a:r>
            <a:r>
              <a:rPr lang="en-US" sz="1200" dirty="0" err="1"/>
              <a:t>Praha</a:t>
            </a:r>
            <a:r>
              <a:rPr lang="en-US" sz="1200" dirty="0"/>
              <a:t> 5: PRÁH, 1998, ISBN 80-85809-03-6. </a:t>
            </a:r>
            <a:endParaRPr lang="cs-CZ" sz="1200" dirty="0"/>
          </a:p>
          <a:p>
            <a:endParaRPr lang="cs-CZ" sz="1200" dirty="0" smtClean="0"/>
          </a:p>
          <a:p>
            <a:endParaRPr lang="cs-CZ" sz="1200" b="0" dirty="0"/>
          </a:p>
          <a:p>
            <a:endParaRPr lang="cs-CZ" sz="1200" b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85FB-093E-492A-BE52-8F1979C2B29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814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03648" y="359898"/>
            <a:ext cx="7435552" cy="2132998"/>
          </a:xfrm>
        </p:spPr>
        <p:txBody>
          <a:bodyPr>
            <a:normAutofit/>
          </a:bodyPr>
          <a:lstStyle/>
          <a:p>
            <a:r>
              <a:rPr lang="cs-CZ" sz="5400" dirty="0" smtClean="0"/>
              <a:t>THE USA - GEOGRAPHY</a:t>
            </a:r>
            <a:endParaRPr lang="cs-CZ" sz="54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85FB-093E-492A-BE52-8F1979C2B29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963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náhradní obrázky\US_map_-_geographic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71600" y="0"/>
            <a:ext cx="7961628" cy="6624736"/>
          </a:xfrm>
          <a:prstGeom prst="rect">
            <a:avLst/>
          </a:prstGeom>
          <a:noFill/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85FB-093E-492A-BE52-8F1979C2B29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737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USA are </a:t>
            </a:r>
            <a:r>
              <a:rPr lang="cs-CZ" dirty="0" err="1"/>
              <a:t>situated</a:t>
            </a:r>
            <a:r>
              <a:rPr lang="cs-CZ" dirty="0"/>
              <a:t> in </a:t>
            </a:r>
            <a:r>
              <a:rPr lang="cs-CZ" dirty="0" err="1"/>
              <a:t>southern</a:t>
            </a:r>
            <a:r>
              <a:rPr lang="cs-CZ" dirty="0"/>
              <a:t> 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North</a:t>
            </a:r>
            <a:r>
              <a:rPr lang="cs-CZ" dirty="0"/>
              <a:t> America</a:t>
            </a:r>
            <a:r>
              <a:rPr lang="cs-CZ" dirty="0" smtClean="0"/>
              <a:t>.</a:t>
            </a:r>
          </a:p>
          <a:p>
            <a:pPr marL="82296" indent="0">
              <a:buNone/>
            </a:pPr>
            <a:r>
              <a:rPr lang="cs-CZ" dirty="0" smtClean="0"/>
              <a:t> </a:t>
            </a:r>
          </a:p>
          <a:p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/>
              <a:t>neighbours</a:t>
            </a:r>
            <a:r>
              <a:rPr lang="cs-CZ" dirty="0"/>
              <a:t> are </a:t>
            </a:r>
            <a:r>
              <a:rPr lang="cs-CZ" dirty="0" err="1"/>
              <a:t>Canada</a:t>
            </a:r>
            <a:r>
              <a:rPr lang="cs-CZ" dirty="0"/>
              <a:t> on </a:t>
            </a:r>
            <a:r>
              <a:rPr lang="cs-CZ" dirty="0" err="1"/>
              <a:t>north</a:t>
            </a:r>
            <a:r>
              <a:rPr lang="cs-CZ" dirty="0"/>
              <a:t>, </a:t>
            </a:r>
            <a:r>
              <a:rPr lang="cs-CZ" dirty="0" err="1"/>
              <a:t>Mexico</a:t>
            </a:r>
            <a:r>
              <a:rPr lang="cs-CZ" dirty="0"/>
              <a:t> on </a:t>
            </a:r>
            <a:r>
              <a:rPr lang="cs-CZ" dirty="0" err="1"/>
              <a:t>south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Confederation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Independent </a:t>
            </a:r>
            <a:r>
              <a:rPr lang="cs-CZ" dirty="0" err="1"/>
              <a:t>States</a:t>
            </a:r>
            <a:r>
              <a:rPr lang="cs-CZ" dirty="0"/>
              <a:t> in </a:t>
            </a:r>
            <a:r>
              <a:rPr lang="cs-CZ" dirty="0" err="1"/>
              <a:t>Alaska</a:t>
            </a:r>
            <a:r>
              <a:rPr lang="cs-CZ" dirty="0" smtClean="0"/>
              <a:t>.</a:t>
            </a:r>
          </a:p>
          <a:p>
            <a:pPr marL="82296" indent="0">
              <a:buNone/>
            </a:pPr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covers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area </a:t>
            </a:r>
            <a:r>
              <a:rPr lang="cs-CZ" dirty="0" err="1"/>
              <a:t>of</a:t>
            </a:r>
            <a:r>
              <a:rPr lang="cs-CZ" dirty="0"/>
              <a:t> 9,372,614 </a:t>
            </a:r>
            <a:r>
              <a:rPr lang="cs-CZ" dirty="0" err="1"/>
              <a:t>sq</a:t>
            </a:r>
            <a:r>
              <a:rPr lang="cs-CZ" dirty="0"/>
              <a:t> </a:t>
            </a:r>
            <a:r>
              <a:rPr lang="cs-CZ" dirty="0" err="1"/>
              <a:t>kms</a:t>
            </a:r>
            <a:r>
              <a:rPr lang="cs-CZ" dirty="0"/>
              <a:t>.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85FB-093E-492A-BE52-8F1979C2B29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96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620688"/>
            <a:ext cx="7498080" cy="4800600"/>
          </a:xfrm>
        </p:spPr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border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Canada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in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central</a:t>
            </a:r>
            <a:r>
              <a:rPr lang="cs-CZ" dirty="0"/>
              <a:t> part made by </a:t>
            </a:r>
            <a:r>
              <a:rPr lang="cs-CZ" dirty="0" err="1"/>
              <a:t>the</a:t>
            </a:r>
            <a:r>
              <a:rPr lang="cs-CZ" dirty="0"/>
              <a:t> Great </a:t>
            </a:r>
            <a:r>
              <a:rPr lang="cs-CZ" dirty="0" err="1"/>
              <a:t>Lakes</a:t>
            </a:r>
            <a:r>
              <a:rPr lang="cs-CZ" dirty="0"/>
              <a:t> Region</a:t>
            </a:r>
            <a:r>
              <a:rPr lang="cs-CZ" dirty="0" smtClean="0"/>
              <a:t>.</a:t>
            </a:r>
          </a:p>
          <a:p>
            <a:pPr marL="82296" indent="0">
              <a:buNone/>
            </a:pPr>
            <a:r>
              <a:rPr lang="cs-CZ" dirty="0"/>
              <a:t>	</a:t>
            </a:r>
            <a:r>
              <a:rPr lang="cs-CZ" dirty="0" smtClean="0"/>
              <a:t>				</a:t>
            </a:r>
            <a:endParaRPr lang="cs-CZ" dirty="0"/>
          </a:p>
        </p:txBody>
      </p:sp>
      <p:pic>
        <p:nvPicPr>
          <p:cNvPr id="4" name="Picture 2" descr="H:\náhradní obrázky\660px-Miners_Castle,_Pictured_Rocks_National_Lakesho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712" y="2142148"/>
            <a:ext cx="2590800" cy="2351556"/>
          </a:xfrm>
          <a:prstGeom prst="rect">
            <a:avLst/>
          </a:prstGeom>
          <a:noFill/>
        </p:spPr>
      </p:pic>
      <p:pic>
        <p:nvPicPr>
          <p:cNvPr id="5" name="Picture 3" descr="H:\náhradní obrázky\Lake_Erie_looking_southwa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920" y="5013176"/>
            <a:ext cx="2527974" cy="1579984"/>
          </a:xfrm>
          <a:prstGeom prst="rect">
            <a:avLst/>
          </a:prstGeom>
          <a:noFill/>
        </p:spPr>
      </p:pic>
      <p:pic>
        <p:nvPicPr>
          <p:cNvPr id="6" name="Picture 5" descr="H:\náhradní obrázky\Bruces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142148"/>
            <a:ext cx="2808312" cy="2351556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1962436" y="1628800"/>
            <a:ext cx="2503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1) Superior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343872" y="162880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2) Huron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851920" y="4496781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3</a:t>
            </a:r>
            <a:r>
              <a:rPr lang="cs-CZ" dirty="0" smtClean="0"/>
              <a:t>) </a:t>
            </a:r>
            <a:r>
              <a:rPr lang="cs-CZ" dirty="0" err="1" smtClean="0"/>
              <a:t>Erie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85FB-093E-492A-BE52-8F1979C2B29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935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There</a:t>
            </a:r>
            <a:r>
              <a:rPr lang="cs-CZ" dirty="0" smtClean="0"/>
              <a:t> are </a:t>
            </a:r>
            <a:r>
              <a:rPr lang="cs-CZ" dirty="0" err="1" smtClean="0"/>
              <a:t>famous</a:t>
            </a:r>
            <a:r>
              <a:rPr lang="cs-CZ" dirty="0" smtClean="0"/>
              <a:t> Niagara </a:t>
            </a:r>
            <a:r>
              <a:rPr lang="cs-CZ" dirty="0" err="1" smtClean="0"/>
              <a:t>Falls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Lake</a:t>
            </a:r>
            <a:r>
              <a:rPr lang="cs-CZ" dirty="0" smtClean="0"/>
              <a:t> </a:t>
            </a:r>
            <a:r>
              <a:rPr lang="cs-CZ" dirty="0" err="1" smtClean="0"/>
              <a:t>Erie</a:t>
            </a:r>
            <a:r>
              <a:rPr lang="cs-CZ" dirty="0" smtClean="0"/>
              <a:t> </a:t>
            </a:r>
            <a:r>
              <a:rPr lang="cs-CZ" smtClean="0"/>
              <a:t>and Ontario.</a:t>
            </a:r>
            <a:endParaRPr lang="cs-CZ" dirty="0" smtClean="0"/>
          </a:p>
          <a:p>
            <a:r>
              <a:rPr lang="cs-CZ" dirty="0" err="1" smtClean="0"/>
              <a:t>Central</a:t>
            </a:r>
            <a:r>
              <a:rPr lang="cs-CZ" dirty="0" smtClean="0"/>
              <a:t> </a:t>
            </a:r>
            <a:r>
              <a:rPr lang="cs-CZ" dirty="0" err="1"/>
              <a:t>plains</a:t>
            </a:r>
            <a:r>
              <a:rPr lang="cs-CZ" dirty="0"/>
              <a:t> are </a:t>
            </a:r>
            <a:r>
              <a:rPr lang="cs-CZ" dirty="0" err="1"/>
              <a:t>bounded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Rocky </a:t>
            </a:r>
            <a:r>
              <a:rPr lang="cs-CZ" dirty="0" err="1"/>
              <a:t>Mountains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Coastal</a:t>
            </a:r>
            <a:r>
              <a:rPr lang="cs-CZ" dirty="0"/>
              <a:t> </a:t>
            </a:r>
            <a:r>
              <a:rPr lang="cs-CZ" dirty="0" err="1"/>
              <a:t>Mountains</a:t>
            </a:r>
            <a:r>
              <a:rPr lang="cs-CZ" dirty="0"/>
              <a:t> to </a:t>
            </a:r>
            <a:r>
              <a:rPr lang="cs-CZ" dirty="0" err="1"/>
              <a:t>west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/>
              <a:t>largest</a:t>
            </a:r>
            <a:r>
              <a:rPr lang="cs-CZ" dirty="0"/>
              <a:t> </a:t>
            </a:r>
            <a:r>
              <a:rPr lang="cs-CZ" dirty="0" err="1"/>
              <a:t>rivers</a:t>
            </a:r>
            <a:r>
              <a:rPr lang="cs-CZ" dirty="0"/>
              <a:t> are </a:t>
            </a:r>
            <a:r>
              <a:rPr lang="cs-CZ" dirty="0" err="1"/>
              <a:t>the</a:t>
            </a:r>
            <a:r>
              <a:rPr lang="cs-CZ" dirty="0"/>
              <a:t> Mississippi and </a:t>
            </a:r>
            <a:r>
              <a:rPr lang="cs-CZ" dirty="0" err="1"/>
              <a:t>the</a:t>
            </a:r>
            <a:r>
              <a:rPr lang="cs-CZ" dirty="0"/>
              <a:t> Missouri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85FB-093E-492A-BE52-8F1979C2B29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57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332656"/>
            <a:ext cx="7498080" cy="4800600"/>
          </a:xfrm>
        </p:spPr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Highest</a:t>
            </a:r>
            <a:r>
              <a:rPr lang="cs-CZ" dirty="0"/>
              <a:t> </a:t>
            </a:r>
            <a:r>
              <a:rPr lang="cs-CZ" dirty="0" err="1"/>
              <a:t>mountain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USA </a:t>
            </a:r>
            <a:r>
              <a:rPr lang="cs-CZ" dirty="0" err="1"/>
              <a:t>is</a:t>
            </a:r>
            <a:r>
              <a:rPr lang="cs-CZ" dirty="0"/>
              <a:t> Mount </a:t>
            </a:r>
            <a:r>
              <a:rPr lang="cs-CZ" dirty="0" err="1"/>
              <a:t>McKinley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Alaska</a:t>
            </a:r>
            <a:r>
              <a:rPr lang="cs-CZ" dirty="0"/>
              <a:t> </a:t>
            </a:r>
            <a:r>
              <a:rPr lang="cs-CZ" dirty="0" err="1"/>
              <a:t>Range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/>
              <a:t> </a:t>
            </a:r>
            <a:r>
              <a:rPr lang="cs-CZ" smtClean="0"/>
              <a:t>6,194 </a:t>
            </a:r>
            <a:r>
              <a:rPr lang="cs-CZ" dirty="0"/>
              <a:t>m </a:t>
            </a:r>
            <a:r>
              <a:rPr lang="cs-CZ" dirty="0" err="1"/>
              <a:t>high</a:t>
            </a:r>
            <a:r>
              <a:rPr lang="cs-CZ" dirty="0"/>
              <a:t>.</a:t>
            </a:r>
          </a:p>
          <a:p>
            <a:pPr marL="82296" indent="0">
              <a:buNone/>
            </a:pPr>
            <a:endParaRPr lang="cs-CZ" dirty="0"/>
          </a:p>
        </p:txBody>
      </p:sp>
      <p:pic>
        <p:nvPicPr>
          <p:cNvPr id="1026" name="Picture 2" descr="D:\pičťurky\Mount_McKinl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05000"/>
            <a:ext cx="6136456" cy="460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85FB-093E-492A-BE52-8F1979C2B29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19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There</a:t>
            </a:r>
            <a:r>
              <a:rPr lang="cs-CZ" dirty="0"/>
              <a:t> are many </a:t>
            </a:r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parks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USA</a:t>
            </a:r>
            <a:r>
              <a:rPr lang="cs-CZ" dirty="0" smtClean="0"/>
              <a:t>.</a:t>
            </a:r>
          </a:p>
        </p:txBody>
      </p:sp>
      <p:pic>
        <p:nvPicPr>
          <p:cNvPr id="2050" name="Picture 2" descr="D:\pičťurky\399px-Grand_Canyon_Nor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52936"/>
            <a:ext cx="446449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059832" y="227687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Grand Canyon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85FB-093E-492A-BE52-8F1979C2B29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082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/>
          <a:lstStyle/>
          <a:p>
            <a:r>
              <a:rPr lang="cs-CZ" dirty="0" err="1"/>
              <a:t>There</a:t>
            </a:r>
            <a:r>
              <a:rPr lang="cs-CZ" dirty="0"/>
              <a:t> are big </a:t>
            </a:r>
            <a:r>
              <a:rPr lang="cs-CZ" dirty="0" err="1"/>
              <a:t>variations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climate</a:t>
            </a:r>
            <a:r>
              <a:rPr lang="cs-CZ" dirty="0"/>
              <a:t>. </a:t>
            </a:r>
            <a:r>
              <a:rPr lang="cs-CZ" dirty="0" err="1"/>
              <a:t>Temperatures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arctic</a:t>
            </a:r>
            <a:r>
              <a:rPr lang="cs-CZ" dirty="0"/>
              <a:t> </a:t>
            </a:r>
            <a:r>
              <a:rPr lang="cs-CZ" dirty="0" err="1"/>
              <a:t>cold</a:t>
            </a:r>
            <a:r>
              <a:rPr lang="cs-CZ" dirty="0"/>
              <a:t> in </a:t>
            </a:r>
            <a:r>
              <a:rPr lang="cs-CZ" dirty="0" err="1"/>
              <a:t>northern</a:t>
            </a:r>
            <a:r>
              <a:rPr lang="cs-CZ" dirty="0"/>
              <a:t> </a:t>
            </a:r>
            <a:r>
              <a:rPr lang="cs-CZ" dirty="0" err="1"/>
              <a:t>Alaska</a:t>
            </a:r>
            <a:r>
              <a:rPr lang="cs-CZ" dirty="0"/>
              <a:t> to </a:t>
            </a:r>
            <a:r>
              <a:rPr lang="cs-CZ" dirty="0" err="1"/>
              <a:t>subtropical</a:t>
            </a:r>
            <a:r>
              <a:rPr lang="cs-CZ" dirty="0"/>
              <a:t> </a:t>
            </a:r>
            <a:r>
              <a:rPr lang="cs-CZ" dirty="0" err="1"/>
              <a:t>warmth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Hawaii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                               </a:t>
            </a:r>
            <a:endParaRPr lang="cs-CZ" dirty="0"/>
          </a:p>
        </p:txBody>
      </p:sp>
      <p:pic>
        <p:nvPicPr>
          <p:cNvPr id="5" name="Picture 2" descr="H:\náhradní obrázky\800px-Mount_McKinley_and_Denali_National_Park_Road_2048p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2718970"/>
            <a:ext cx="3096344" cy="3669696"/>
          </a:xfrm>
          <a:prstGeom prst="rect">
            <a:avLst/>
          </a:prstGeom>
          <a:noFill/>
        </p:spPr>
      </p:pic>
      <p:pic>
        <p:nvPicPr>
          <p:cNvPr id="6" name="Picture 4" descr="H:\náhradní obrázky\Punaluu_Beach_Park,_Big_Island,_Hawai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6096" y="2743200"/>
            <a:ext cx="3022104" cy="3669696"/>
          </a:xfrm>
          <a:prstGeom prst="rect">
            <a:avLst/>
          </a:prstGeom>
          <a:noFill/>
        </p:spPr>
      </p:pic>
      <p:sp>
        <p:nvSpPr>
          <p:cNvPr id="2" name="Šipka doprava 1"/>
          <p:cNvSpPr/>
          <p:nvPr/>
        </p:nvSpPr>
        <p:spPr>
          <a:xfrm>
            <a:off x="4499992" y="4221088"/>
            <a:ext cx="66922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85FB-093E-492A-BE52-8F1979C2B29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541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167</TotalTime>
  <Words>296</Words>
  <Application>Microsoft Office PowerPoint</Application>
  <PresentationFormat>Předvádění na obrazovce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Slunovrat</vt:lpstr>
      <vt:lpstr>Prezentace aplikace PowerPoint</vt:lpstr>
      <vt:lpstr>THE USA - GEOGRAPHY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USA - GEOGRAPHY</dc:title>
  <dc:creator>Monika Vaidlová</dc:creator>
  <cp:lastModifiedBy>Martin Štorek</cp:lastModifiedBy>
  <cp:revision>16</cp:revision>
  <dcterms:created xsi:type="dcterms:W3CDTF">2013-02-06T13:10:56Z</dcterms:created>
  <dcterms:modified xsi:type="dcterms:W3CDTF">2013-03-05T21:04:48Z</dcterms:modified>
</cp:coreProperties>
</file>