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  <p:sldMasterId id="2147483813" r:id="rId2"/>
    <p:sldMasterId id="2147483847" r:id="rId3"/>
    <p:sldMasterId id="2147483981" r:id="rId4"/>
    <p:sldMasterId id="2147483993" r:id="rId5"/>
  </p:sldMasterIdLst>
  <p:sldIdLst>
    <p:sldId id="272" r:id="rId6"/>
    <p:sldId id="269" r:id="rId7"/>
    <p:sldId id="257" r:id="rId8"/>
    <p:sldId id="258" r:id="rId9"/>
    <p:sldId id="274" r:id="rId10"/>
    <p:sldId id="276" r:id="rId11"/>
    <p:sldId id="275" r:id="rId12"/>
    <p:sldId id="259" r:id="rId13"/>
    <p:sldId id="260" r:id="rId14"/>
    <p:sldId id="279" r:id="rId15"/>
    <p:sldId id="261" r:id="rId16"/>
    <p:sldId id="262" r:id="rId17"/>
    <p:sldId id="263" r:id="rId18"/>
    <p:sldId id="264" r:id="rId19"/>
    <p:sldId id="265" r:id="rId20"/>
    <p:sldId id="277" r:id="rId21"/>
    <p:sldId id="266" r:id="rId22"/>
    <p:sldId id="267" r:id="rId23"/>
    <p:sldId id="278" r:id="rId24"/>
    <p:sldId id="268" r:id="rId25"/>
    <p:sldId id="280" r:id="rId26"/>
    <p:sldId id="273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262C9-6D94-4DC2-A8D2-65651FD1D3FF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B0A0F-0965-47BE-9816-CE3D87C7C6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113776"/>
      </p:ext>
    </p:extLst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402CB-7116-4E18-B307-874BD466870F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B5D0E-7433-4F06-B5FC-962ADDF720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486350"/>
      </p:ext>
    </p:extLst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7FB5-B0C3-4F1A-8AAF-20DBF1636D11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D5BEA-8742-4F75-917D-60A36C8D7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536202"/>
      </p:ext>
    </p:extLst>
  </p:cSld>
  <p:clrMapOvr>
    <a:masterClrMapping/>
  </p:clrMapOvr>
  <p:transition spd="slow"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6FBD-6C5B-4400-887E-235D1ACCDB6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4E35-FD05-47A8-8AFD-5EBB11E31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683768"/>
      </p:ext>
    </p:extLst>
  </p:cSld>
  <p:clrMapOvr>
    <a:masterClrMapping/>
  </p:clrMapOvr>
  <p:transition spd="slow"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8A68-C857-4CB8-8BBC-EEA3A8ACC6A8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17F8-8BDD-4B80-9883-564B95551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183734"/>
      </p:ext>
    </p:extLst>
  </p:cSld>
  <p:clrMapOvr>
    <a:masterClrMapping/>
  </p:clrMapOvr>
  <p:transition spd="slow"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2380F-66B7-4F6C-8478-ECAC230CB33C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994F-F269-41CF-B19C-B270FB4000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803257"/>
      </p:ext>
    </p:extLst>
  </p:cSld>
  <p:clrMapOvr>
    <a:masterClrMapping/>
  </p:clrMapOvr>
  <p:transition spd="slow"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6A99-0058-4EE7-B8A6-F0EE6D739E0A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8DC90-8370-4544-A115-428E639C50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652942"/>
      </p:ext>
    </p:extLst>
  </p:cSld>
  <p:clrMapOvr>
    <a:masterClrMapping/>
  </p:clrMapOvr>
  <p:transition spd="slow">
    <p:strips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074CF-D619-408E-92D7-1DD0AC8F5A7C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4DA6-F0B5-424F-83BD-D860CDD2BB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08718"/>
      </p:ext>
    </p:extLst>
  </p:cSld>
  <p:clrMapOvr>
    <a:masterClrMapping/>
  </p:clrMapOvr>
  <p:transition spd="slow">
    <p:strips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F93E-0CD0-4C4E-91FD-176554CC2FAD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8B63-2B1B-4127-9C1F-3C15098AB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162702"/>
      </p:ext>
    </p:extLst>
  </p:cSld>
  <p:clrMapOvr>
    <a:masterClrMapping/>
  </p:clrMapOvr>
  <p:transition spd="slow">
    <p:strips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6A39B-064F-426A-B2CB-48D021D931FF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2084-0A5E-4F5F-9029-9F3DEA8CC5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55036"/>
      </p:ext>
    </p:extLst>
  </p:cSld>
  <p:clrMapOvr>
    <a:masterClrMapping/>
  </p:clrMapOvr>
  <p:transition spd="slow">
    <p:strips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E896-1233-4961-89CD-B05FD445961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C61B-7A52-4642-AF41-54A63F5F6B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477934"/>
      </p:ext>
    </p:extLst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97FA-8169-44A8-881B-744778B3BF36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81D3-2DEF-4183-871E-9DD8147931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586788"/>
      </p:ext>
    </p:extLst>
  </p:cSld>
  <p:clrMapOvr>
    <a:masterClrMapping/>
  </p:clrMapOvr>
  <p:transition spd="slow">
    <p:strips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A2983-EA17-4F65-8EEA-E1159CF9E9E6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670F9-A39B-42BB-9049-91EB6B8A19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215459"/>
      </p:ext>
    </p:extLst>
  </p:cSld>
  <p:clrMapOvr>
    <a:masterClrMapping/>
  </p:clrMapOvr>
  <p:transition spd="slow">
    <p:strips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1962-49B5-4EDE-94B1-6B9BE28EB43D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1C9D-DC3B-44A7-8E5B-7AF80CA951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021952"/>
      </p:ext>
    </p:extLst>
  </p:cSld>
  <p:clrMapOvr>
    <a:masterClrMapping/>
  </p:clrMapOvr>
  <p:transition spd="slow">
    <p:strips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54F6-5727-42DE-889B-2F8742EE92B1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FAFB1-7EA2-4016-A6A3-A907E626F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510066"/>
      </p:ext>
    </p:extLst>
  </p:cSld>
  <p:clrMapOvr>
    <a:masterClrMapping/>
  </p:clrMapOvr>
  <p:transition spd="slow">
    <p:strips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0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D65BD5E-0786-4BE8-9F0F-32DCA795418E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11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58638-F588-49B6-9A3F-E2CFC4D2C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967446"/>
      </p:ext>
    </p:extLst>
  </p:cSld>
  <p:clrMapOvr>
    <a:masterClrMapping/>
  </p:clrMapOvr>
  <p:transition spd="slow">
    <p:strips dir="l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07C5-8808-4DC7-A550-DDB5093A6530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AB7DF-C52A-4E01-9296-8EF25EE57F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287874"/>
      </p:ext>
    </p:extLst>
  </p:cSld>
  <p:clrMapOvr>
    <a:masterClrMapping/>
  </p:clrMapOvr>
  <p:transition spd="slow">
    <p:strips dir="l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62B2-302C-43CF-BA8B-CE43C1CD10E9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4FEE-21D5-4D1C-A39C-86B393828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821249"/>
      </p:ext>
    </p:extLst>
  </p:cSld>
  <p:clrMapOvr>
    <a:masterClrMapping/>
  </p:clrMapOvr>
  <p:transition spd="slow">
    <p:strips dir="l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A855F-33C3-45EE-8368-796FD3F98A2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F030-416A-4E11-8180-6A20D6E01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994393"/>
      </p:ext>
    </p:extLst>
  </p:cSld>
  <p:clrMapOvr>
    <a:masterClrMapping/>
  </p:clrMapOvr>
  <p:transition spd="slow">
    <p:strips dir="l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77AA-B9B2-489A-9FB4-9F2B6DC4C5D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B67E-C07F-4C9A-942D-35ABAF6E95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95697"/>
      </p:ext>
    </p:extLst>
  </p:cSld>
  <p:clrMapOvr>
    <a:masterClrMapping/>
  </p:clrMapOvr>
  <p:transition spd="slow">
    <p:strips dir="l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vnoramenný trojúhe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FA0E-F856-4AEC-A7AC-318A0ADF4C0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7A80-F241-4EC2-BD0F-C04D1705F1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838295"/>
      </p:ext>
    </p:extLst>
  </p:cSld>
  <p:clrMapOvr>
    <a:masterClrMapping/>
  </p:clrMapOvr>
  <p:transition spd="slow">
    <p:strips dir="l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Rovnoramenný trojúhe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0BC4F-034C-4305-A327-E32428F4A5A9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3103-9AB1-4CA7-84F7-C978364058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515609"/>
      </p:ext>
    </p:extLst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99AD-46F1-42D0-A63B-1644A9CF38C4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65195-5E14-4A1C-A69F-33F9DD9C46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663359"/>
      </p:ext>
    </p:extLst>
  </p:cSld>
  <p:clrMapOvr>
    <a:masterClrMapping/>
  </p:clrMapOvr>
  <p:transition spd="slow">
    <p:strips dir="l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Přímá spojovací čára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Rovnoramenný trojúhelník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459C9-9533-4F60-8475-2F2B91C9B6DA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9C102-9495-4B26-8082-31CC0D722F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501636"/>
      </p:ext>
    </p:extLst>
  </p:cSld>
  <p:clrMapOvr>
    <a:masterClrMapping/>
  </p:clrMapOvr>
  <p:transition spd="slow">
    <p:strips dir="l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3419-48D9-4D45-8D4F-6DB7CAF45D1F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50F7F-8435-411A-AAF0-9D43FACB51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973165"/>
      </p:ext>
    </p:extLst>
  </p:cSld>
  <p:clrMapOvr>
    <a:masterClrMapping/>
  </p:clrMapOvr>
  <p:transition spd="slow">
    <p:strips dir="l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B821-BF7B-435A-B520-1FAC8718B2C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D56C-A9A0-42A4-A308-4476522A09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059039"/>
      </p:ext>
    </p:extLst>
  </p:cSld>
  <p:clrMapOvr>
    <a:masterClrMapping/>
  </p:clrMapOvr>
  <p:transition spd="slow">
    <p:strips dir="l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Rovnoramenný trojúhelník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římá spojovací čára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82AF4-A216-4DD7-BD1B-5DC68E51D8A6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2F68-BEF9-4407-94C5-083D87ACA0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058711"/>
      </p:ext>
    </p:extLst>
  </p:cSld>
  <p:clrMapOvr>
    <a:masterClrMapping/>
  </p:clrMapOvr>
  <p:transition spd="slow">
    <p:strips dir="l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BFFDC-ED3E-4902-B93A-0F45DF4F4C0C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21CDF-CE7C-4397-9A54-2F63FF0743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340293"/>
      </p:ext>
    </p:extLst>
  </p:cSld>
  <p:clrMapOvr>
    <a:masterClrMapping/>
  </p:clrMapOvr>
  <p:transition spd="slow">
    <p:strips dir="l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A1079-1E04-4AA4-B2AB-AA2356B8DD34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950-BD64-4039-A77A-33346009F4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26586"/>
      </p:ext>
    </p:extLst>
  </p:cSld>
  <p:clrMapOvr>
    <a:masterClrMapping/>
  </p:clrMapOvr>
  <p:transition spd="slow">
    <p:strips dir="l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A19B3-4CC6-483F-B530-AEC07D58303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24A1D-7035-42F7-BC0B-0F87BB6953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717113"/>
      </p:ext>
    </p:extLst>
  </p:cSld>
  <p:clrMapOvr>
    <a:masterClrMapping/>
  </p:clrMapOvr>
  <p:transition spd="slow">
    <p:strips dir="l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EDC64-AE05-4D4B-B95B-0C01A737971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7EC0-4A42-4EE1-A506-7248F45B26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608048"/>
      </p:ext>
    </p:extLst>
  </p:cSld>
  <p:clrMapOvr>
    <a:masterClrMapping/>
  </p:clrMapOvr>
  <p:transition spd="slow">
    <p:strips dir="l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E43F-9B58-41D8-BF83-384188BF911C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5C306-02FC-4484-91A2-5B959575D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547441"/>
      </p:ext>
    </p:extLst>
  </p:cSld>
  <p:clrMapOvr>
    <a:masterClrMapping/>
  </p:clrMapOvr>
  <p:transition spd="slow">
    <p:strips dir="l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9032-4659-4987-B5A8-4FF375A7FB82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C9EDE-9857-4376-BEFD-C1D123966B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509455"/>
      </p:ext>
    </p:extLst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EB87F-B4E6-4F90-852C-7D9520BF4579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3704-AFBC-4413-BC7F-6DB39327BA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93292"/>
      </p:ext>
    </p:extLst>
  </p:cSld>
  <p:clrMapOvr>
    <a:masterClrMapping/>
  </p:clrMapOvr>
  <p:transition spd="slow">
    <p:strips dir="l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4E38-A4AF-417A-8BB8-FF88590EF242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87D0-A438-4F0B-BD38-A21AD97257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932183"/>
      </p:ext>
    </p:extLst>
  </p:cSld>
  <p:clrMapOvr>
    <a:masterClrMapping/>
  </p:clrMapOvr>
  <p:transition spd="slow">
    <p:strips dir="l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DE4E-D50B-4080-A44A-30C73D5DD29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DA5E6-C979-4EBF-9508-B8A541670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682191"/>
      </p:ext>
    </p:extLst>
  </p:cSld>
  <p:clrMapOvr>
    <a:masterClrMapping/>
  </p:clrMapOvr>
  <p:transition spd="slow">
    <p:strips dir="l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94D0-3E81-4F9E-ABA6-43F7A788E721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1851-E6FB-435D-86BB-9C905B1A6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370606"/>
      </p:ext>
    </p:extLst>
  </p:cSld>
  <p:clrMapOvr>
    <a:masterClrMapping/>
  </p:clrMapOvr>
  <p:transition spd="slow">
    <p:strips dir="l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494B1-E847-4438-88F6-C1E3E04A5B06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88CF-F926-42E2-89E7-00F7100F87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182456"/>
      </p:ext>
    </p:extLst>
  </p:cSld>
  <p:clrMapOvr>
    <a:masterClrMapping/>
  </p:clrMapOvr>
  <p:transition spd="slow">
    <p:strips dir="l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F546C-A984-4F6C-9135-E7CCB843CEE7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3915F-3086-488C-B5C8-D06371084B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124146"/>
      </p:ext>
    </p:extLst>
  </p:cSld>
  <p:clrMapOvr>
    <a:masterClrMapping/>
  </p:clrMapOvr>
  <p:transition spd="slow">
    <p:strips dir="l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A039B-A830-4849-9D33-C0D69FAF62A2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CAC0B-CE0E-4902-A78C-9851CEB9BF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693753"/>
      </p:ext>
    </p:extLst>
  </p:cSld>
  <p:clrMapOvr>
    <a:masterClrMapping/>
  </p:clrMapOvr>
  <p:transition spd="slow">
    <p:strips dir="l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6F33B-4C6B-4DBA-8EE9-A1B2A1E73375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9BED0-33DB-4C9F-A190-2A6CA42DA6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388351"/>
      </p:ext>
    </p:extLst>
  </p:cSld>
  <p:clrMapOvr>
    <a:masterClrMapping/>
  </p:clrMapOvr>
  <p:transition spd="slow">
    <p:strips dir="l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F1C3-1703-42D4-880E-4DCFA343D929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3A55-1DFF-4E31-9E0E-795A08624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728095"/>
      </p:ext>
    </p:extLst>
  </p:cSld>
  <p:clrMapOvr>
    <a:masterClrMapping/>
  </p:clrMapOvr>
  <p:transition spd="slow">
    <p:strips dir="l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BC8A-897A-47A8-8ADB-7B1B83D0D1E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02EC-F8E6-460B-9ABC-BD2EE90BA4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584718"/>
      </p:ext>
    </p:extLst>
  </p:cSld>
  <p:clrMapOvr>
    <a:masterClrMapping/>
  </p:clrMapOvr>
  <p:transition spd="slow">
    <p:strips dir="l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20364-AD23-4336-9921-3496FC795AF0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649C-D420-4E5C-AB41-79FB8C0081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098179"/>
      </p:ext>
    </p:extLst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1569D-1F1E-4A75-8663-C725BD05FC4F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44536-63BD-44DE-891D-7CF107E97F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70676"/>
      </p:ext>
    </p:extLst>
  </p:cSld>
  <p:clrMapOvr>
    <a:masterClrMapping/>
  </p:clrMapOvr>
  <p:transition spd="slow">
    <p:strips dir="l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3147-9580-41BC-9C1F-F3DA1D443CBF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C473E-2837-4079-9CFE-EC5DE5B087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289379"/>
      </p:ext>
    </p:extLst>
  </p:cSld>
  <p:clrMapOvr>
    <a:masterClrMapping/>
  </p:clrMapOvr>
  <p:transition spd="slow">
    <p:strips dir="l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D51A8-062C-4E7E-B8CF-76D70283828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38C5-271E-4B76-B0EB-092AB0701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758852"/>
      </p:ext>
    </p:extLst>
  </p:cSld>
  <p:clrMapOvr>
    <a:masterClrMapping/>
  </p:clrMapOvr>
  <p:transition spd="slow">
    <p:strips dir="l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EE319-6351-4337-9946-727A5AC5E703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FC39-75C1-4A5B-868A-7317AF679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06588"/>
      </p:ext>
    </p:extLst>
  </p:cSld>
  <p:clrMapOvr>
    <a:masterClrMapping/>
  </p:clrMapOvr>
  <p:transition spd="slow">
    <p:strips dir="l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BD214-09E1-4365-ACD1-8203B65B4D32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5A804-EA84-4126-8519-13090783A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70105"/>
      </p:ext>
    </p:extLst>
  </p:cSld>
  <p:clrMapOvr>
    <a:masterClrMapping/>
  </p:clrMapOvr>
  <p:transition spd="slow">
    <p:strips dir="l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1C38-90DB-4EF4-839F-BC8C0F23BF03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1525-639A-4861-920B-0BAB13254A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31779"/>
      </p:ext>
    </p:extLst>
  </p:cSld>
  <p:clrMapOvr>
    <a:masterClrMapping/>
  </p:clrMapOvr>
  <p:transition spd="slow">
    <p:strips dir="l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1741-9FB2-446B-81F4-D9E846197C0E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C6B9C-E42C-4EC5-9034-7C4879C9F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591716"/>
      </p:ext>
    </p:extLst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D82FB-5230-47F6-8C69-FA6955C7E6E6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169A-4FF6-4949-B964-E6E4710FA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566132"/>
      </p:ext>
    </p:extLst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88594-5A81-43D7-8BA7-B5FC9F2B9A1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277-0667-4AEF-9EB6-AFF655AE1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207172"/>
      </p:ext>
    </p:extLst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EC937-F4B6-4BFB-A641-50F2656680E5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DBB83-66AE-42DF-8927-4C8A548137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157583"/>
      </p:ext>
    </p:extLst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2629-F673-4BF8-BB43-D29C45DE01E5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0E3D1-84C4-4CA9-8EDF-31912A63B3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569353"/>
      </p:ext>
    </p:extLst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7D30E2-3835-4CE5-89FD-41F23211B9A8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D4CDC8-14FD-45FB-9FAC-494E5AABDE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  <p:sldLayoutId id="2147484331" r:id="rId10"/>
    <p:sldLayoutId id="2147484332" r:id="rId11"/>
  </p:sldLayoutIdLst>
  <p:transition spd="slow"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9E2752-5180-45DB-BD86-CFBD49C6F03A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91B1A2-7423-409B-978D-76738528E7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 spd="slow"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307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D041938-C01C-46DB-A4A5-37F2E9C665AB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2F2BBC-8876-4AB5-9BE9-2E4BC3D4C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79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0" r:id="rId1"/>
    <p:sldLayoutId id="2147484344" r:id="rId2"/>
    <p:sldLayoutId id="2147484371" r:id="rId3"/>
    <p:sldLayoutId id="2147484345" r:id="rId4"/>
    <p:sldLayoutId id="2147484346" r:id="rId5"/>
    <p:sldLayoutId id="2147484372" r:id="rId6"/>
    <p:sldLayoutId id="2147484373" r:id="rId7"/>
    <p:sldLayoutId id="2147484374" r:id="rId8"/>
    <p:sldLayoutId id="2147484375" r:id="rId9"/>
    <p:sldLayoutId id="2147484347" r:id="rId10"/>
    <p:sldLayoutId id="2147484376" r:id="rId11"/>
  </p:sldLayoutIdLst>
  <p:transition spd="slow">
    <p:strips dir="l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09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87D170-38DC-4B60-B8AA-9457A22D15C9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C74913-72E1-4749-94CC-7C208E0AF1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</p:sldLayoutIdLst>
  <p:transition spd="slow">
    <p:strips dir="l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7DCAB5-0B33-46C2-AFA4-96D92683C64D}" type="datetimeFigureOut">
              <a:rPr lang="cs-CZ"/>
              <a:pPr>
                <a:defRPr/>
              </a:pPr>
              <a:t>30. 6. 2014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F9FBD9-C4BA-4DE5-86D5-AFC7B98952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</p:sldLayoutIdLst>
  <p:transition spd="slow">
    <p:strips dir="l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4941168"/>
            <a:ext cx="5756275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4" r="4430" b="3265"/>
          <a:stretch>
            <a:fillRect/>
          </a:stretch>
        </p:blipFill>
        <p:spPr bwMode="auto">
          <a:xfrm>
            <a:off x="323850" y="93663"/>
            <a:ext cx="20732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809625" y="6437313"/>
            <a:ext cx="752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 sz="2000"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lang="cs-CZ" altLang="cs-CZ" sz="24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875" y="295275"/>
            <a:ext cx="6105525" cy="339725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o., Holandská 2531, 272 01 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11188" y="1473200"/>
          <a:ext cx="8050212" cy="301783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75"/>
                <a:gridCol w="5961937"/>
              </a:tblGrid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VY_32_INOVACE_EKO-14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EKONOMIE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ODMĚŇOVÁNÍ A ČINNOSTI NAVAZUJÍCÍ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EKONOMIE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4. / všechny obory studia</a:t>
                      </a: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Bc.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Jitka Maršálková / 29.9.2013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 se seznámí se zákoníkem práce a povinnostmi zaměstnavatelů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 zaměstnanců 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32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</a:t>
                      </a:r>
                      <a:r>
                        <a:rPr lang="cs-CZ" sz="1200" b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je určena k výuce a samostudiu.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25" marB="45725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chemeClr val="bg1"/>
                </a:solidFill>
              </a:rPr>
              <a:t>UKONČENÍ PRACOVNÍHO POMĚRU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cs-CZ" sz="2000" b="1" dirty="0">
                <a:solidFill>
                  <a:schemeClr val="bg1"/>
                </a:solidFill>
              </a:rPr>
              <a:t>okamžité zrušení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bg1"/>
                </a:solidFill>
              </a:rPr>
              <a:t>výjimečně nutné důvody (zdravotní důvody, </a:t>
            </a:r>
            <a:r>
              <a:rPr lang="cs-CZ" sz="2000" dirty="0" err="1">
                <a:solidFill>
                  <a:schemeClr val="bg1"/>
                </a:solidFill>
              </a:rPr>
              <a:t>hrubéporušení</a:t>
            </a:r>
            <a:r>
              <a:rPr lang="cs-CZ" sz="2000" dirty="0">
                <a:solidFill>
                  <a:schemeClr val="bg1"/>
                </a:solidFill>
              </a:rPr>
              <a:t> paragrafu 53)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cs-CZ" sz="2000" b="1" dirty="0">
                <a:solidFill>
                  <a:schemeClr val="bg1"/>
                </a:solidFill>
              </a:rPr>
              <a:t>uplynutí stanovené doby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bg1"/>
                </a:solidFill>
              </a:rPr>
              <a:t>po uplynutí např. 1 roku - konec pracovního poměru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cs-CZ" sz="2000" b="1" dirty="0">
                <a:solidFill>
                  <a:schemeClr val="bg1"/>
                </a:solidFill>
              </a:rPr>
              <a:t>úmrtí pracovníka</a:t>
            </a:r>
            <a:endParaRPr lang="cs-CZ" sz="20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dirty="0">
              <a:solidFill>
                <a:schemeClr val="bg1"/>
              </a:solidFill>
            </a:endParaRP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ZÁSADA ODMĚŇOVÁNÍ</a:t>
            </a:r>
            <a:endParaRPr lang="cs-CZ" altLang="cs-CZ" b="1" smtClean="0"/>
          </a:p>
        </p:txBody>
      </p:sp>
      <p:sp>
        <p:nvSpPr>
          <p:cNvPr id="12290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3400" b="1" dirty="0" smtClean="0">
                <a:solidFill>
                  <a:schemeClr val="bg1"/>
                </a:solidFill>
              </a:rPr>
              <a:t>HODNOTÍ SE </a:t>
            </a:r>
            <a:endParaRPr lang="cs-CZ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druh práce (kvalifikovanost)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množství práce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jakost práce (kvalita)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namáhavost práce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odpovědnost (za co je odpovědný)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3400" b="1" dirty="0" smtClean="0">
                <a:solidFill>
                  <a:schemeClr val="bg1"/>
                </a:solidFill>
              </a:rPr>
              <a:t>PLAT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pevně stanovená fixní částka za měsíční období (např. administrativní pracovnice, pracovník)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v září dostanu plat za srpen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datum uveden v kolektivní nebo pracovní smlouvě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3400" b="1" dirty="0" smtClean="0">
                <a:solidFill>
                  <a:schemeClr val="bg1"/>
                </a:solidFill>
              </a:rPr>
              <a:t>MZDA</a:t>
            </a:r>
            <a:endParaRPr lang="cs-CZ" sz="34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odměna za vykonanou práci, je závislá na výkonu nebo odpracovaném času, je pohyblivá a používá se např. ve výrobě - dělníci, v restauraci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bere se za měsíc zpětně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12291" name="Picture 3" descr="C:\Users\Mirka\AppData\Local\Microsoft\Windows\Temporary Internet Files\Content.IE5\VAPY96N3\MC90029226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013325"/>
            <a:ext cx="126047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POUŽÍVANÉ POJMY</a:t>
            </a:r>
            <a:endParaRPr lang="cs-CZ" altLang="cs-CZ" smtClean="0"/>
          </a:p>
        </p:txBody>
      </p:sp>
      <p:sp>
        <p:nvSpPr>
          <p:cNvPr id="13314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HRUBÁ MZDA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celkový výdělek zaměstnance za měsíční období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ČISTÁ MZDA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hrubá mzda – soc. pojištění, zdravotní pojištění a daň do státního rozpočtu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TARIFNÍ MZDA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nejnižší mzda podle zákonných předpisů, pracovník ji musí  dostat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SMLUVNÍ MZDA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je dohodnutá individuálně mezi zaměstnancem a zaměstnavatelem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NOMINÁLNÍ MZDA</a:t>
            </a:r>
            <a:r>
              <a:rPr lang="cs-CZ" sz="1800" dirty="0" smtClean="0">
                <a:solidFill>
                  <a:schemeClr val="bg1"/>
                </a:solidFill>
              </a:rPr>
              <a:t> (jmenovitá) </a:t>
            </a:r>
            <a:endParaRPr lang="cs-CZ" sz="18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peněžní částka, kterou dostanu a mám ji uvedenou na výplatní listině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REÁLNÁ MZDA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je to množství statků a služeb, které si za mzdu mohu koupit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NATURÁLNÍ MZDA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dočasně ve formě statků a služeb (obiloviny, brambory)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1800" dirty="0" smtClean="0">
              <a:solidFill>
                <a:schemeClr val="bg1"/>
              </a:solidFill>
            </a:endParaRPr>
          </a:p>
        </p:txBody>
      </p:sp>
      <p:pic>
        <p:nvPicPr>
          <p:cNvPr id="13315" name="Picture 3" descr="C:\Users\Mirka\AppData\Local\Microsoft\Windows\Temporary Internet Files\Content.IE5\0SC59B6W\MC90044177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941888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chemeClr val="bg1"/>
                </a:solidFill>
              </a:rPr>
              <a:t>SLOŽKY MZDY</a:t>
            </a:r>
            <a:endParaRPr lang="cs-CZ" altLang="cs-CZ" smtClean="0"/>
          </a:p>
        </p:txBody>
      </p:sp>
      <p:sp>
        <p:nvSpPr>
          <p:cNvPr id="14338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Základní mzda (tarifní)</a:t>
            </a:r>
            <a:r>
              <a:rPr lang="cs-CZ" sz="2200" dirty="0" smtClean="0">
                <a:solidFill>
                  <a:schemeClr val="bg1"/>
                </a:solidFill>
              </a:rPr>
              <a:t> – v pracovní smlouvě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 </a:t>
            </a:r>
            <a:endParaRPr lang="cs-CZ" sz="22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OSTATNÍ MZDOVÉ SLOŽKY 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prémie</a:t>
            </a:r>
            <a:r>
              <a:rPr lang="cs-CZ" sz="2200" dirty="0" smtClean="0">
                <a:solidFill>
                  <a:schemeClr val="bg1"/>
                </a:solidFill>
              </a:rPr>
              <a:t> – je to součást mzdy, která podléhá v pracovní smlouvě právnímu režimu, platnému pro mzdu a je soudně vymahatelná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cs-CZ" sz="2200" b="1" dirty="0" smtClean="0">
              <a:solidFill>
                <a:schemeClr val="bg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odměny</a:t>
            </a:r>
            <a:r>
              <a:rPr lang="cs-CZ" sz="2200" dirty="0" smtClean="0">
                <a:solidFill>
                  <a:schemeClr val="bg1"/>
                </a:solidFill>
              </a:rPr>
              <a:t> – je to za mimořádně splněný úkol, není uvedeno v pracovní smlouvě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 </a:t>
            </a:r>
            <a:endParaRPr lang="cs-CZ" sz="22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PŘÍPLATKY KE MZDĚ</a:t>
            </a:r>
            <a:r>
              <a:rPr lang="cs-CZ" sz="2200" dirty="0" smtClean="0">
                <a:solidFill>
                  <a:schemeClr val="bg1"/>
                </a:solidFill>
              </a:rPr>
              <a:t>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přesčas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v noci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za práci ve zdraví škodlivém prostředí (vápno, barva)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za svátky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za soboty a neděle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pokud to zaměstnavatel uzná – za práci ve výškách (vysokozdvižný 	vozík, pokrývač, na laně)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14339" name="Picture 3" descr="C:\Users\Mirka\AppData\Local\Microsoft\Windows\Temporary Internet Files\Content.IE5\0SC59B6W\MC90007879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429000"/>
            <a:ext cx="19288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r>
              <a:rPr lang="cs-CZ" altLang="cs-CZ" b="1" smtClean="0">
                <a:solidFill>
                  <a:schemeClr val="bg1"/>
                </a:solidFill>
              </a:rPr>
              <a:t>NÁHRADA MZDY</a:t>
            </a:r>
            <a:endParaRPr lang="cs-CZ" altLang="cs-CZ" smtClean="0"/>
          </a:p>
        </p:txBody>
      </p:sp>
      <p:sp>
        <p:nvSpPr>
          <p:cNvPr id="15362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bg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cs-CZ" b="1" dirty="0" smtClean="0">
                <a:solidFill>
                  <a:schemeClr val="bg1"/>
                </a:solidFill>
              </a:rPr>
              <a:t>za dovolenou</a:t>
            </a:r>
            <a:r>
              <a:rPr lang="cs-CZ" dirty="0" smtClean="0">
                <a:solidFill>
                  <a:schemeClr val="bg1"/>
                </a:solidFill>
              </a:rPr>
              <a:t> – nárok na dovolenou je po odpracování alespoň 60ti dnů v kalendářním roce a základní výměra dovolené záleží na benevolenci  zaměstnavatele</a:t>
            </a:r>
            <a:endParaRPr lang="cs-CZ" b="1" dirty="0" smtClean="0">
              <a:solidFill>
                <a:schemeClr val="bg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cs-CZ" b="1" dirty="0" smtClean="0">
                <a:solidFill>
                  <a:schemeClr val="bg1"/>
                </a:solidFill>
              </a:rPr>
              <a:t>při účasti na školení a studiu při zaměstnání za účelem prohloubení kvalifikace</a:t>
            </a:r>
            <a:endParaRPr lang="cs-CZ" dirty="0" smtClean="0">
              <a:solidFill>
                <a:schemeClr val="bg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cs-CZ" b="1" dirty="0" smtClean="0">
              <a:solidFill>
                <a:schemeClr val="bg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tabLst>
                <a:tab pos="3051175" algn="l"/>
              </a:tabLst>
              <a:defRPr/>
            </a:pPr>
            <a:r>
              <a:rPr lang="cs-CZ" b="1" dirty="0" smtClean="0">
                <a:solidFill>
                  <a:schemeClr val="bg1"/>
                </a:solidFill>
              </a:rPr>
              <a:t>prostoje z viny zaměstnavatele</a:t>
            </a:r>
            <a:r>
              <a:rPr lang="cs-CZ" dirty="0" smtClean="0">
                <a:solidFill>
                  <a:schemeClr val="bg1"/>
                </a:solidFill>
              </a:rPr>
              <a:t> - pracovník chce pracovat, ale nemůže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tabLst>
                <a:tab pos="3051175" algn="l"/>
              </a:tabLst>
              <a:defRPr/>
            </a:pPr>
            <a:r>
              <a:rPr lang="cs-CZ" b="1" dirty="0" smtClean="0">
                <a:solidFill>
                  <a:schemeClr val="bg1"/>
                </a:solidFill>
              </a:rPr>
              <a:t>                                                             	</a:t>
            </a:r>
            <a:r>
              <a:rPr lang="cs-CZ" dirty="0" smtClean="0">
                <a:solidFill>
                  <a:schemeClr val="bg1"/>
                </a:solidFill>
              </a:rPr>
              <a:t>(výpadek elektrického proudu, rozbitý stroj)</a:t>
            </a:r>
            <a:endParaRPr lang="cs-CZ" b="1" dirty="0" smtClean="0">
              <a:solidFill>
                <a:schemeClr val="bg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cs-CZ" b="1" dirty="0" smtClean="0">
                <a:solidFill>
                  <a:schemeClr val="bg1"/>
                </a:solidFill>
              </a:rPr>
              <a:t>svatba </a:t>
            </a:r>
            <a:r>
              <a:rPr lang="cs-CZ" dirty="0" smtClean="0">
                <a:solidFill>
                  <a:schemeClr val="bg1"/>
                </a:solidFill>
              </a:rPr>
              <a:t>(pouze vlastní)</a:t>
            </a:r>
            <a:r>
              <a:rPr lang="cs-CZ" b="1" dirty="0" smtClean="0">
                <a:solidFill>
                  <a:schemeClr val="bg1"/>
                </a:solidFill>
              </a:rPr>
              <a:t>, stěhování, pohřeb</a:t>
            </a:r>
            <a:r>
              <a:rPr lang="cs-CZ" dirty="0" smtClean="0">
                <a:solidFill>
                  <a:schemeClr val="bg1"/>
                </a:solidFill>
              </a:rPr>
              <a:t> – v případě, že jste vystavitel pohřbu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 startAt="4"/>
              <a:defRPr/>
            </a:pPr>
            <a:endParaRPr lang="cs-CZ" b="1" dirty="0" smtClean="0">
              <a:solidFill>
                <a:schemeClr val="bg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cs-CZ" b="1" dirty="0" smtClean="0">
                <a:solidFill>
                  <a:schemeClr val="bg1"/>
                </a:solidFill>
              </a:rPr>
              <a:t>při výkonu veřejných funkcí a občanských povinností</a:t>
            </a:r>
            <a:endParaRPr lang="cs-CZ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bg1"/>
                </a:solidFill>
              </a:rPr>
              <a:t>po dobu nemoci, mateřské dovolené, ošetření dítěte, případně člena rodiny, zaměstnanci nepřísluší náhrada mzdy, ale soc. dávka !!! nezdaňuje se !!! (vyplácí OSSZ)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chemeClr val="bg1"/>
                </a:solidFill>
              </a:rPr>
              <a:t>SPLATNOST MZDY</a:t>
            </a:r>
            <a:endParaRPr lang="cs-CZ" altLang="cs-CZ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Mzda je splatná pouze za měsíční období pokud není kolektivní smlouvou nebo pracovní smlouvou dohodnut jiný termín (v září bereme výplatu za srpen) na žádost zaměstnance musí být mzda splatná v době dovolené vyplacena před nástupem na dovolenou po skončení pracovního poměru vyplatí zaměstnavatel zaměstnanci na jeho žádost mzdu v den skončení pracovního poměru.</a:t>
            </a:r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chemeClr val="bg1"/>
                </a:solidFill>
              </a:rPr>
              <a:t>SRÁŽKY ZE MZDY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-4763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None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POJISTNÉ NA SOC. POJIŠTĚNÍ</a:t>
            </a:r>
            <a:r>
              <a:rPr lang="cs-CZ" sz="2200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platí </a:t>
            </a:r>
            <a:r>
              <a:rPr lang="cs-CZ" sz="2200" dirty="0">
                <a:solidFill>
                  <a:schemeClr val="bg1"/>
                </a:solidFill>
              </a:rPr>
              <a:t>se OSSZ má 3 části – důchodová, fond státní politiky zaměstnanosti, nemocenská</a:t>
            </a:r>
          </a:p>
          <a:p>
            <a:pPr marL="4763" lvl="1" indent="-4763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None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ZDRAV. POJIŠTĚNÍ</a:t>
            </a:r>
            <a:endParaRPr lang="cs-CZ" sz="2200" dirty="0" smtClean="0">
              <a:solidFill>
                <a:schemeClr val="bg1"/>
              </a:solidFill>
            </a:endParaRPr>
          </a:p>
          <a:p>
            <a:pPr marL="4572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platí </a:t>
            </a:r>
            <a:r>
              <a:rPr lang="cs-CZ" sz="2200" dirty="0">
                <a:solidFill>
                  <a:schemeClr val="bg1"/>
                </a:solidFill>
              </a:rPr>
              <a:t>se zdravotním pojišťovnám VZP, </a:t>
            </a:r>
            <a:r>
              <a:rPr lang="cs-CZ" sz="2200" dirty="0" smtClean="0">
                <a:solidFill>
                  <a:schemeClr val="bg1"/>
                </a:solidFill>
              </a:rPr>
              <a:t>Česká průmyslová zdravotní pojišťovna,…</a:t>
            </a:r>
            <a:endParaRPr lang="cs-CZ" sz="2200" dirty="0">
              <a:solidFill>
                <a:schemeClr val="bg1"/>
              </a:solidFill>
            </a:endParaRPr>
          </a:p>
          <a:p>
            <a:pPr marL="4763" lvl="1" indent="-4763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None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ZÁLOHA NA DAŇ Z PŘÍJMU</a:t>
            </a:r>
            <a:r>
              <a:rPr lang="cs-CZ" sz="2200" dirty="0" smtClean="0">
                <a:solidFill>
                  <a:schemeClr val="bg1"/>
                </a:solidFill>
              </a:rPr>
              <a:t> </a:t>
            </a:r>
          </a:p>
          <a:p>
            <a:pPr marL="4572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přes </a:t>
            </a:r>
            <a:r>
              <a:rPr lang="cs-CZ" sz="2200" dirty="0">
                <a:solidFill>
                  <a:schemeClr val="bg1"/>
                </a:solidFill>
              </a:rPr>
              <a:t>finanční úřad do státního rozpočtu</a:t>
            </a:r>
          </a:p>
          <a:p>
            <a:pPr marL="4763" lvl="1" indent="-4763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None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SOUDEM VYMĚŘENÉ VÝŽIVNÉ</a:t>
            </a:r>
            <a:r>
              <a:rPr lang="cs-CZ" sz="2200" dirty="0" smtClean="0">
                <a:solidFill>
                  <a:schemeClr val="bg1"/>
                </a:solidFill>
              </a:rPr>
              <a:t> (</a:t>
            </a:r>
            <a:r>
              <a:rPr lang="cs-CZ" sz="2200" dirty="0">
                <a:solidFill>
                  <a:schemeClr val="bg1"/>
                </a:solidFill>
              </a:rPr>
              <a:t>alimenty</a:t>
            </a:r>
            <a:r>
              <a:rPr lang="cs-CZ" sz="2200" dirty="0" smtClean="0">
                <a:solidFill>
                  <a:schemeClr val="bg1"/>
                </a:solidFill>
              </a:rPr>
              <a:t>)</a:t>
            </a:r>
          </a:p>
          <a:p>
            <a:pPr marL="4572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>
                <a:solidFill>
                  <a:schemeClr val="bg1"/>
                </a:solidFill>
              </a:rPr>
              <a:t>musí </a:t>
            </a:r>
            <a:r>
              <a:rPr lang="cs-CZ" sz="2200" dirty="0">
                <a:solidFill>
                  <a:schemeClr val="bg1"/>
                </a:solidFill>
              </a:rPr>
              <a:t>na soud, aby mu to strhli (úhrada, banka)</a:t>
            </a:r>
          </a:p>
          <a:p>
            <a:pPr marL="360363" indent="-4763">
              <a:tabLst>
                <a:tab pos="355600" algn="l"/>
                <a:tab pos="539750" algn="l"/>
              </a:tabLst>
              <a:defRPr/>
            </a:pPr>
            <a:endParaRPr lang="cs-CZ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MZDOVÁ SOUSTAVA</a:t>
            </a:r>
            <a:endParaRPr lang="cs-CZ" altLang="cs-CZ" smtClean="0"/>
          </a:p>
        </p:txBody>
      </p:sp>
      <p:sp>
        <p:nvSpPr>
          <p:cNvPr id="17410" name="Zástupný symbol pro tex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z="1800" b="1" smtClean="0">
                <a:solidFill>
                  <a:schemeClr val="bg1"/>
                </a:solidFill>
              </a:rPr>
              <a:t>KVALIFIKAČNÍ KATALOGY</a:t>
            </a:r>
            <a:r>
              <a:rPr lang="cs-CZ" altLang="cs-CZ" sz="1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obsahují kvalifikační třídy, kam jsou jednotlivé profese zařazeny, jsou zvlášť pro dělnické povolání (soustružník,  topič, instalatér) ,zvlášť pro THP (technicko-hospodářští pracovníci) např. účetní, sekretářky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pracovníci jsou zařazeni do tříd podle práce, kterou vykonávají a podle své kvalifikace 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v soukromých firmách jsou tyto katalogy nahrazeny pracovní náplní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1800" smtClean="0">
                <a:solidFill>
                  <a:schemeClr val="bg1"/>
                </a:solidFill>
              </a:rPr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1800" b="1" smtClean="0">
                <a:solidFill>
                  <a:schemeClr val="bg1"/>
                </a:solidFill>
              </a:rPr>
              <a:t>MZDOVÝ TARIF</a:t>
            </a:r>
            <a:r>
              <a:rPr lang="cs-CZ" altLang="cs-CZ" sz="1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je to základní hodinová mzda příslušné kvalifikační třídy dělníků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1800" smtClean="0">
                <a:solidFill>
                  <a:schemeClr val="bg1"/>
                </a:solidFill>
              </a:rPr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1800" b="1" smtClean="0">
                <a:solidFill>
                  <a:schemeClr val="bg1"/>
                </a:solidFill>
              </a:rPr>
              <a:t>PLATOVÝ TARIF</a:t>
            </a:r>
            <a:r>
              <a:rPr lang="cs-CZ" altLang="cs-CZ" sz="1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je u THP za měsíc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sz="1800" smtClean="0">
              <a:solidFill>
                <a:schemeClr val="bg1"/>
              </a:solidFill>
            </a:endParaRPr>
          </a:p>
        </p:txBody>
      </p:sp>
      <p:pic>
        <p:nvPicPr>
          <p:cNvPr id="17411" name="Picture 3" descr="C:\Users\Mirka\AppData\Local\Microsoft\Windows\Temporary Internet Files\Content.IE5\HH2EESJA\MC9004404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4664075"/>
            <a:ext cx="21939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chemeClr val="bg1"/>
                </a:solidFill>
              </a:rPr>
              <a:t>FORMY MEZD</a:t>
            </a:r>
            <a:endParaRPr lang="cs-CZ" altLang="cs-CZ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lvl="1" indent="1270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ČASOVÁ MZDA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</a:p>
          <a:p>
            <a:pPr marL="285750"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používá se tam, kde je přesně stanovená pracovní doba </a:t>
            </a:r>
          </a:p>
          <a:p>
            <a:pPr marL="0" indent="26987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(od – do)</a:t>
            </a:r>
          </a:p>
          <a:p>
            <a:pPr marL="0" lvl="1" indent="1270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ÚKOLOVÁ MZDA</a:t>
            </a:r>
            <a:r>
              <a:rPr lang="cs-CZ" sz="1800" dirty="0" smtClean="0">
                <a:solidFill>
                  <a:schemeClr val="bg1"/>
                </a:solidFill>
              </a:rPr>
              <a:t> </a:t>
            </a:r>
          </a:p>
          <a:p>
            <a:pPr marL="285750"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používá se tam, kde se počítá podle skutečně provedeného  </a:t>
            </a:r>
            <a:endParaRPr lang="cs-CZ" sz="1800" dirty="0">
              <a:solidFill>
                <a:schemeClr val="bg1"/>
              </a:solidFill>
            </a:endParaRPr>
          </a:p>
          <a:p>
            <a:pPr marL="0" lvl="1" indent="269875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výkonu pracovníka (buďto počtem vyrobených výrobků, </a:t>
            </a:r>
          </a:p>
          <a:p>
            <a:pPr marL="0" indent="26987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nebo podle stanovené normy)</a:t>
            </a:r>
            <a:endParaRPr lang="cs-CZ" sz="1800" b="1" dirty="0" smtClean="0">
              <a:solidFill>
                <a:schemeClr val="bg1"/>
              </a:solidFill>
            </a:endParaRPr>
          </a:p>
          <a:p>
            <a:pPr marL="0" lvl="1" indent="1270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SMÍŠENÁ MZDA</a:t>
            </a:r>
          </a:p>
          <a:p>
            <a:pPr marL="285750"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kombinuje časovou a úkolovou, takže pracovník má určitou  </a:t>
            </a:r>
          </a:p>
          <a:p>
            <a:pPr marL="0" indent="26987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část mzdy fixní (stálou) a zbytek dostává podle zmíněného </a:t>
            </a:r>
          </a:p>
          <a:p>
            <a:pPr marL="0" indent="26987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výkonu</a:t>
            </a:r>
          </a:p>
          <a:p>
            <a:pPr marL="0" lvl="1" indent="1270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PODÍLOVÁ MZDA</a:t>
            </a:r>
          </a:p>
          <a:p>
            <a:pPr marL="285750"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je určené procento z tržeb, např. provize, dealeři, pracovníci  </a:t>
            </a:r>
          </a:p>
          <a:p>
            <a:pPr marL="0" indent="26987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v realitních kancelářích, číšníci (svou prací se podílí na tržbě)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chemeClr val="bg1"/>
                </a:solidFill>
              </a:rPr>
              <a:t>FORMY MEZD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1270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None/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SMLUVNÍ MZDA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za </a:t>
            </a:r>
            <a:r>
              <a:rPr lang="cs-CZ" sz="2000" dirty="0">
                <a:solidFill>
                  <a:schemeClr val="bg1"/>
                </a:solidFill>
              </a:rPr>
              <a:t>provedenou práci dostáváme předem sjednanou částku </a:t>
            </a:r>
            <a:r>
              <a:rPr lang="cs-CZ" sz="2000" dirty="0" smtClean="0">
                <a:solidFill>
                  <a:schemeClr val="bg1"/>
                </a:solidFill>
              </a:rPr>
              <a:t>např</a:t>
            </a:r>
            <a:r>
              <a:rPr lang="cs-CZ" sz="2000" dirty="0">
                <a:solidFill>
                  <a:schemeClr val="bg1"/>
                </a:solidFill>
              </a:rPr>
              <a:t>. manažeři (předem se dohodnou</a:t>
            </a:r>
            <a:r>
              <a:rPr lang="cs-CZ" sz="2000" dirty="0" smtClean="0">
                <a:solidFill>
                  <a:schemeClr val="bg1"/>
                </a:solidFill>
              </a:rPr>
              <a:t>)</a:t>
            </a:r>
          </a:p>
          <a:p>
            <a:pPr marL="0" indent="127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dirty="0" smtClean="0">
              <a:solidFill>
                <a:schemeClr val="bg1"/>
              </a:solidFill>
            </a:endParaRPr>
          </a:p>
          <a:p>
            <a:pPr marL="0" indent="127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Obecně</a:t>
            </a:r>
            <a:r>
              <a:rPr lang="cs-CZ" sz="2000" b="1" dirty="0">
                <a:solidFill>
                  <a:schemeClr val="bg1"/>
                </a:solidFill>
              </a:rPr>
              <a:t>: </a:t>
            </a:r>
            <a:r>
              <a:rPr lang="cs-CZ" sz="2000" i="1" dirty="0">
                <a:solidFill>
                  <a:schemeClr val="bg1"/>
                </a:solidFill>
              </a:rPr>
              <a:t>Každý podnikatel vlastní mzdové předpisy, podle kterých odměňuje, přičemž vychází ze zákonných předpisů nařízení vlády o minimální mzdě (zákon o mzdě)</a:t>
            </a:r>
          </a:p>
          <a:p>
            <a:pPr marL="0" indent="127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 </a:t>
            </a:r>
          </a:p>
          <a:p>
            <a:pPr marL="0" indent="127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dirty="0">
                <a:solidFill>
                  <a:schemeClr val="bg1"/>
                </a:solidFill>
              </a:rPr>
              <a:t>Ministerstvo práce povolilo pracovat dětem od 12 let,</a:t>
            </a:r>
          </a:p>
          <a:p>
            <a:pPr marL="0" indent="127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4 </a:t>
            </a:r>
            <a:r>
              <a:rPr lang="cs-CZ" sz="2000" dirty="0">
                <a:solidFill>
                  <a:schemeClr val="bg1"/>
                </a:solidFill>
              </a:rPr>
              <a:t>hodiny denně(roznášení </a:t>
            </a:r>
            <a:r>
              <a:rPr lang="cs-CZ" sz="2000" dirty="0" err="1">
                <a:solidFill>
                  <a:schemeClr val="bg1"/>
                </a:solidFill>
              </a:rPr>
              <a:t>letáků,novin</a:t>
            </a:r>
            <a:r>
              <a:rPr lang="cs-CZ" sz="2000" dirty="0">
                <a:solidFill>
                  <a:schemeClr val="bg1"/>
                </a:solidFill>
              </a:rPr>
              <a:t>)</a:t>
            </a:r>
          </a:p>
          <a:p>
            <a:pPr>
              <a:defRPr/>
            </a:pPr>
            <a:endParaRPr lang="cs-CZ" sz="28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57188" y="3071813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7200" b="1" dirty="0" smtClean="0">
                <a:solidFill>
                  <a:schemeClr val="bg1"/>
                </a:solidFill>
              </a:rPr>
              <a:t>ODMĚŇOVÁNÍ A ČINNOSTI NAVAZUJÍCÍ </a:t>
            </a:r>
            <a:endParaRPr lang="cs-CZ" sz="7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OTÁZKY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Způsoby získání zaměstnanců 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Pojem minimální mzda 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Způsoby ukončení pracovního poměru 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Srážky ze mzdy 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5" name="Picture 4" descr="C:\Users\Mirka\AppData\Local\Microsoft\Windows\Temporary Internet Files\Content.IE5\W0UYDJLF\MC90044141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357563"/>
            <a:ext cx="18716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bg1"/>
                </a:solidFill>
              </a:rPr>
              <a:t>ODPOVĚDI NA OTÁZKY</a:t>
            </a:r>
            <a:endParaRPr lang="cs-CZ" altLang="cs-CZ" b="1" dirty="0" smtClean="0">
              <a:solidFill>
                <a:schemeClr val="bg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Z vlastních a cizích zdrojů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Tuto mzdu musí zaměstnanec dostat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Výpovědí, dohodou, okamžitým zrušením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Sociální pojištění, zdravotní pojištění</a:t>
            </a:r>
            <a:r>
              <a:rPr lang="cs-CZ" sz="2400" b="1" smtClean="0">
                <a:solidFill>
                  <a:schemeClr val="bg1"/>
                </a:solidFill>
              </a:rPr>
              <a:t>, daň</a:t>
            </a:r>
            <a:endParaRPr lang="cs-CZ" sz="24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cs-CZ" b="1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5157788"/>
            <a:ext cx="5756275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84213" y="4591050"/>
            <a:ext cx="7848600" cy="493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cs-CZ" altLang="cs-CZ" sz="1400"/>
              <a:t>Materiály jsou určeny pro bezplatné používání pro potřeby výuky a vzdělávání na všech typech škol a školských zařízení. Jakékoli další využití podléhá autorskému zákonu.</a:t>
            </a:r>
            <a:endParaRPr lang="cs-CZ" altLang="cs-CZ" sz="2000">
              <a:latin typeface="Arial" charset="0"/>
            </a:endParaRPr>
          </a:p>
        </p:txBody>
      </p:sp>
      <p:sp>
        <p:nvSpPr>
          <p:cNvPr id="34820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Použité zdroje</a:t>
            </a:r>
          </a:p>
        </p:txBody>
      </p:sp>
      <p:sp>
        <p:nvSpPr>
          <p:cNvPr id="34821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30241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200" smtClean="0"/>
              <a:t>ŠVARCOVÁ, Jena a kol. </a:t>
            </a:r>
            <a:r>
              <a:rPr lang="cs-CZ" altLang="cs-CZ" sz="1200" i="1" dirty="0" smtClean="0"/>
              <a:t>Ekonomie Stručný přehled teorie praxe aktuálně a v souvislostech</a:t>
            </a:r>
            <a:r>
              <a:rPr lang="cs-CZ" altLang="cs-CZ" sz="1200" dirty="0" smtClean="0"/>
              <a:t>. Zlín: CEED, 2007, ISBN 80-903433-4-1.</a:t>
            </a:r>
          </a:p>
          <a:p>
            <a:pPr eaLnBrk="1" hangingPunct="1"/>
            <a:endParaRPr lang="cs-CZ" altLang="cs-CZ" sz="1200" dirty="0" smtClean="0"/>
          </a:p>
          <a:p>
            <a:pPr eaLnBrk="1" hangingPunct="1"/>
            <a:endParaRPr lang="cs-CZ" altLang="cs-CZ" sz="1400" dirty="0" smtClean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ZÍSKÁVÁNÍ ZAMĚSTNANCŮ</a:t>
            </a:r>
            <a:endParaRPr lang="cs-CZ" altLang="cs-CZ" smtClean="0"/>
          </a:p>
        </p:txBody>
      </p:sp>
      <p:sp>
        <p:nvSpPr>
          <p:cNvPr id="8194" name="Zástupný symbol pro tex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AutoNum type="arabicParenR"/>
            </a:pPr>
            <a:r>
              <a:rPr lang="cs-CZ" altLang="cs-CZ" sz="1800" b="1" smtClean="0">
                <a:solidFill>
                  <a:schemeClr val="bg1"/>
                </a:solidFill>
              </a:rPr>
              <a:t>výchovou vlastních učňů</a:t>
            </a:r>
            <a:r>
              <a:rPr lang="cs-CZ" altLang="cs-CZ" sz="1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podnik vychová vlastní učně, které později zaměstná (hotel Intercontinental)</a:t>
            </a:r>
          </a:p>
          <a:p>
            <a:pPr eaLnBrk="1" hangingPunct="1">
              <a:buFont typeface="Calibri" pitchFamily="34" charset="0"/>
              <a:buAutoNum type="arabicParenR" startAt="2"/>
            </a:pPr>
            <a:r>
              <a:rPr lang="cs-CZ" altLang="cs-CZ" sz="1800" b="1" smtClean="0">
                <a:solidFill>
                  <a:schemeClr val="bg1"/>
                </a:solidFill>
              </a:rPr>
              <a:t>z volných zdrojů</a:t>
            </a:r>
            <a:endParaRPr lang="cs-CZ" altLang="cs-CZ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je to na základě spolupráce s úřadem práce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jsou to např. absolventi středních škol, vysokých škol, ženy v domácnosti, nebo na inzerát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1800" i="1" smtClean="0">
                <a:solidFill>
                  <a:schemeClr val="bg1"/>
                </a:solidFill>
              </a:rPr>
              <a:t> </a:t>
            </a:r>
            <a:endParaRPr lang="cs-CZ" altLang="cs-CZ" sz="1800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cs-CZ" altLang="cs-CZ" sz="1800" smtClean="0">
              <a:solidFill>
                <a:schemeClr val="bg1"/>
              </a:solidFill>
            </a:endParaRPr>
          </a:p>
        </p:txBody>
      </p:sp>
      <p:pic>
        <p:nvPicPr>
          <p:cNvPr id="8195" name="Picture 3" descr="C:\Users\Mirka\AppData\Local\Microsoft\Windows\Temporary Internet Files\Content.IE5\VAPY96N3\MC900212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860800"/>
            <a:ext cx="8191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MUSÍ OBSAHOVAT</a:t>
            </a:r>
            <a:endParaRPr lang="cs-CZ" altLang="cs-CZ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druh práce (zařazení - kuchař, lékař)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místo konání práce (sídlo firmy)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den nástupu do práce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mzda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plat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doba na kterou je pracovní poměr sjednán (doba určitá, doba neurčitá - zkušební lhůta 3 měsíce a může být ukončen pracovní poměr bez udání důvodů)</a:t>
            </a:r>
            <a:r>
              <a:rPr lang="cs-CZ" sz="1800" b="1" dirty="0" smtClean="0">
                <a:solidFill>
                  <a:schemeClr val="bg1"/>
                </a:solidFill>
              </a:rPr>
              <a:t> </a:t>
            </a:r>
            <a:endParaRPr lang="cs-CZ" sz="1800" dirty="0" smtClean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1800" dirty="0">
              <a:solidFill>
                <a:schemeClr val="bg1"/>
              </a:solidFill>
            </a:endParaRPr>
          </a:p>
        </p:txBody>
      </p:sp>
      <p:pic>
        <p:nvPicPr>
          <p:cNvPr id="9220" name="Picture 4" descr="C:\Users\Mirka\AppData\Local\Microsoft\Windows\Temporary Internet Files\Content.IE5\0SC59B6W\MC9001985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4508500"/>
            <a:ext cx="1117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PRACOVNÍ SMLOUVA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342000" eaLnBrk="1" hangingPunct="1">
              <a:defRPr/>
            </a:pPr>
            <a:r>
              <a:rPr lang="cs-CZ" altLang="cs-CZ" sz="1800" dirty="0" smtClean="0">
                <a:solidFill>
                  <a:schemeClr val="bg1"/>
                </a:solidFill>
              </a:rPr>
              <a:t>hmotná zodpovědnost, mlčenlivost, pracovní doba, pracovní náplň, pracovní oděvy, počet hodin týdně, délka dovolené</a:t>
            </a:r>
          </a:p>
          <a:p>
            <a:pPr eaLnBrk="1" hangingPunct="1">
              <a:defRPr/>
            </a:pPr>
            <a:r>
              <a:rPr lang="cs-CZ" altLang="cs-CZ" sz="1800" dirty="0" smtClean="0">
                <a:solidFill>
                  <a:schemeClr val="bg1"/>
                </a:solidFill>
              </a:rPr>
              <a:t>musí být písemná, vyhotovuje se 3x (zaměstnanec, zaměstnavatel, OSSZ)</a:t>
            </a:r>
          </a:p>
          <a:p>
            <a:pPr eaLnBrk="1" hangingPunct="1">
              <a:defRPr/>
            </a:pPr>
            <a:r>
              <a:rPr lang="cs-CZ" altLang="cs-CZ" sz="1800" dirty="0" smtClean="0">
                <a:solidFill>
                  <a:schemeClr val="bg1"/>
                </a:solidFill>
              </a:rPr>
              <a:t>je to dohoda mezi zaměstnancem a zaměstnavatelem</a:t>
            </a:r>
          </a:p>
          <a:p>
            <a:pPr eaLnBrk="1" hangingPunct="1">
              <a:defRPr/>
            </a:pPr>
            <a:endParaRPr lang="cs-CZ" sz="1800" dirty="0"/>
          </a:p>
        </p:txBody>
      </p:sp>
      <p:pic>
        <p:nvPicPr>
          <p:cNvPr id="4" name="Picture 4" descr="C:\Users\Mirka\AppData\Local\Microsoft\Windows\Temporary Internet Files\Content.IE5\2AYM8EWF\MM90028361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797425"/>
            <a:ext cx="9906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>
                <a:solidFill>
                  <a:schemeClr val="bg1"/>
                </a:solidFill>
              </a:rPr>
              <a:t> Z PRACOVNÍHO POMĚRU VYPLÝVAJÍ PRO OBĚ STRANY PRÁVA A POVINNOSTI</a:t>
            </a:r>
            <a:endParaRPr lang="cs-CZ" alt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Pro podnik - podnikatele </a:t>
            </a:r>
          </a:p>
          <a:p>
            <a:pPr eaLnBrk="1" hangingPunct="1"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měl by přidělovat práci podle pracovní smlouvy, platit mzdu, plat, vytvořit podmínky pro úspěšný výkon práce, seznámit pracovníky s předpisy o bezpečnosti a ochraně zdraví při práci</a:t>
            </a:r>
          </a:p>
          <a:p>
            <a:pPr eaLnBrk="1" hangingPunct="1">
              <a:defRPr/>
            </a:pPr>
            <a:endParaRPr lang="cs-CZ" sz="20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MANAŽERSKÁ SMLOUVA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je </a:t>
            </a:r>
            <a:r>
              <a:rPr lang="cs-CZ" sz="1800" dirty="0">
                <a:solidFill>
                  <a:schemeClr val="bg1"/>
                </a:solidFill>
              </a:rPr>
              <a:t>sepisována se zaměstnanci pro výkon řídících funkcí, jsou zde upraveny </a:t>
            </a:r>
            <a:r>
              <a:rPr lang="cs-CZ" sz="1800" dirty="0" smtClean="0">
                <a:solidFill>
                  <a:schemeClr val="bg1"/>
                </a:solidFill>
              </a:rPr>
              <a:t>podmínky pro </a:t>
            </a:r>
            <a:r>
              <a:rPr lang="cs-CZ" sz="1800" dirty="0">
                <a:solidFill>
                  <a:schemeClr val="bg1"/>
                </a:solidFill>
              </a:rPr>
              <a:t>výkon funkce a zainteresovanost na prosperitě podniku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800" b="1" dirty="0">
                <a:solidFill>
                  <a:schemeClr val="bg1"/>
                </a:solidFill>
              </a:rPr>
              <a:t> </a:t>
            </a:r>
            <a:endParaRPr lang="cs-CZ" sz="18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1800" b="1" dirty="0" smtClean="0">
                <a:solidFill>
                  <a:schemeClr val="bg1"/>
                </a:solidFill>
              </a:rPr>
              <a:t>MANAŽER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služební </a:t>
            </a:r>
            <a:r>
              <a:rPr lang="cs-CZ" sz="1800" dirty="0">
                <a:solidFill>
                  <a:schemeClr val="bg1"/>
                </a:solidFill>
              </a:rPr>
              <a:t>auto, mobil, kancelář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bg1"/>
                </a:solidFill>
              </a:rPr>
              <a:t>má </a:t>
            </a:r>
            <a:r>
              <a:rPr lang="cs-CZ" sz="1800" dirty="0">
                <a:solidFill>
                  <a:schemeClr val="bg1"/>
                </a:solidFill>
              </a:rPr>
              <a:t>pod sebou lidi, které odměňuje nebo propouští</a:t>
            </a:r>
          </a:p>
          <a:p>
            <a:pPr eaLnBrk="1" hangingPunct="1">
              <a:defRPr/>
            </a:pPr>
            <a:endParaRPr lang="cs-CZ" sz="18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PRACOVNÍK – ZAMĚSTNANEC</a:t>
            </a:r>
            <a:endParaRPr lang="cs-CZ" altLang="cs-CZ" smtClean="0"/>
          </a:p>
        </p:txBody>
      </p:sp>
      <p:sp>
        <p:nvSpPr>
          <p:cNvPr id="10242" name="Zástupný symbol pro tex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měl by řádně pracovat, dodržovat pracovní kázeň předpisy o bezpečnosti a ochraně zdraví při práci</a:t>
            </a:r>
            <a:endParaRPr lang="cs-CZ" altLang="cs-CZ" b="1" u="sng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000" b="1" smtClean="0">
                <a:solidFill>
                  <a:schemeClr val="bg1"/>
                </a:solidFill>
              </a:rPr>
              <a:t>ZÁKONÍK PRÁCE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je to souhrn právních norem, upravuje pracovně právní vztahy mezi zaměstnanci a organizacemi (měl by být k dispozici na úřadu práce, na každém pracovišti, ale i na internetu)</a:t>
            </a:r>
            <a:endParaRPr lang="cs-CZ" altLang="cs-CZ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000" b="1" smtClean="0">
                <a:solidFill>
                  <a:schemeClr val="bg1"/>
                </a:solidFill>
              </a:rPr>
              <a:t>PRACOVNÍ ŘÁD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je to rozpracovaný zákoník práce, slouží pro jednotlivé organizace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bývá vyvěšen na pracovišti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zaměstnavatel by s ním měl seznámit pracovníka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mtClean="0">
                <a:solidFill>
                  <a:schemeClr val="bg1"/>
                </a:solidFill>
              </a:rPr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bg1"/>
                </a:solidFill>
              </a:rPr>
              <a:t>UKONČENÍ PRACOVNÍHO POMĚRU</a:t>
            </a:r>
            <a:endParaRPr lang="cs-CZ" altLang="cs-CZ" smtClean="0"/>
          </a:p>
        </p:txBody>
      </p:sp>
      <p:sp>
        <p:nvSpPr>
          <p:cNvPr id="11266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vytýkací dopisy pracovníkům (upozornění)</a:t>
            </a:r>
            <a:endParaRPr lang="cs-CZ" sz="2000" dirty="0" smtClean="0">
              <a:solidFill>
                <a:schemeClr val="bg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výpověď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je to jednostranné rozhodnutí o skončení pracovního poměru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musí být písemně, jinak je neplatná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dává-li ji organizace, je nutné uvést důvody, pracovník nemusí, výpovědní lhůta je dva měsíce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 smtClean="0">
              <a:solidFill>
                <a:schemeClr val="bg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cs-CZ" sz="2000" b="1" dirty="0" smtClean="0">
                <a:solidFill>
                  <a:schemeClr val="bg1"/>
                </a:solidFill>
              </a:rPr>
              <a:t>dohoda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vzájemný souhlas stran k určitému datu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důvody požaduje-li to pracovník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solidFill>
                  <a:schemeClr val="bg1"/>
                </a:solidFill>
              </a:rPr>
              <a:t>musí být uzavřena písemně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 smtClean="0">
              <a:solidFill>
                <a:schemeClr val="bg1"/>
              </a:solidFill>
            </a:endParaRPr>
          </a:p>
        </p:txBody>
      </p:sp>
      <p:pic>
        <p:nvPicPr>
          <p:cNvPr id="11269" name="Picture 5" descr="C:\Users\Mirka\AppData\Local\Microsoft\Windows\Temporary Internet Files\Content.IE5\2AYM8EWF\MC90043610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084763"/>
            <a:ext cx="19558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oti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909</Words>
  <Application>Microsoft Office PowerPoint</Application>
  <PresentationFormat>Předvádění na obrazovce (4:3)</PresentationFormat>
  <Paragraphs>195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22</vt:i4>
      </vt:variant>
    </vt:vector>
  </HeadingPairs>
  <TitlesOfParts>
    <vt:vector size="35" baseType="lpstr">
      <vt:lpstr>Arial</vt:lpstr>
      <vt:lpstr>Calibri</vt:lpstr>
      <vt:lpstr>Bookman Old Style</vt:lpstr>
      <vt:lpstr>Gill Sans MT</vt:lpstr>
      <vt:lpstr>Wingdings 3</vt:lpstr>
      <vt:lpstr>Wingdings</vt:lpstr>
      <vt:lpstr>Times New Roman</vt:lpstr>
      <vt:lpstr>Wingdings 2</vt:lpstr>
      <vt:lpstr>Motiv1</vt:lpstr>
      <vt:lpstr>1_Motiv sady Office</vt:lpstr>
      <vt:lpstr>Původ</vt:lpstr>
      <vt:lpstr>1_Motiv1</vt:lpstr>
      <vt:lpstr>2_Motiv sady Office</vt:lpstr>
      <vt:lpstr>Prezentace aplikace PowerPoint</vt:lpstr>
      <vt:lpstr>ODMĚŇOVÁNÍ A ČINNOSTI NAVAZUJÍCÍ </vt:lpstr>
      <vt:lpstr>ZÍSKÁVÁNÍ ZAMĚSTNANCŮ</vt:lpstr>
      <vt:lpstr>MUSÍ OBSAHOVAT</vt:lpstr>
      <vt:lpstr>PRACOVNÍ SMLOUVA</vt:lpstr>
      <vt:lpstr> Z PRACOVNÍHO POMĚRU VYPLÝVAJÍ PRO OBĚ STRANY PRÁVA A POVINNOSTI</vt:lpstr>
      <vt:lpstr>MANAŽERSKÁ SMLOUVA</vt:lpstr>
      <vt:lpstr>PRACOVNÍK – ZAMĚSTNANEC</vt:lpstr>
      <vt:lpstr>UKONČENÍ PRACOVNÍHO POMĚRU</vt:lpstr>
      <vt:lpstr>UKONČENÍ PRACOVNÍHO POMĚRU</vt:lpstr>
      <vt:lpstr>ZÁSADA ODMĚŇOVÁNÍ</vt:lpstr>
      <vt:lpstr>POUŽÍVANÉ POJMY</vt:lpstr>
      <vt:lpstr>SLOŽKY MZDY</vt:lpstr>
      <vt:lpstr>NÁHRADA MZDY</vt:lpstr>
      <vt:lpstr>SPLATNOST MZDY</vt:lpstr>
      <vt:lpstr>SRÁŽKY ZE MZDY</vt:lpstr>
      <vt:lpstr>MZDOVÁ SOUSTAVA</vt:lpstr>
      <vt:lpstr>FORMY MEZD</vt:lpstr>
      <vt:lpstr>FORMY MEZD</vt:lpstr>
      <vt:lpstr>OTÁZKY</vt:lpstr>
      <vt:lpstr>ODPOVĚDI NA OTÁZKY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 Maršálková</dc:creator>
  <cp:lastModifiedBy>Martin Štorek</cp:lastModifiedBy>
  <cp:revision>41</cp:revision>
  <dcterms:created xsi:type="dcterms:W3CDTF">2012-04-24T13:24:02Z</dcterms:created>
  <dcterms:modified xsi:type="dcterms:W3CDTF">2014-06-30T13:02:46Z</dcterms:modified>
</cp:coreProperties>
</file>