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61" r:id="rId2"/>
    <p:sldId id="258" r:id="rId3"/>
    <p:sldId id="282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62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EB18D03-048D-45E0-A24C-A8AB5D4A8CCF}" type="datetimeFigureOut">
              <a:rPr lang="cs-CZ"/>
              <a:pPr>
                <a:defRPr/>
              </a:pPr>
              <a:t>6. 1. 2014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58ED7AF-75CC-45C2-9F5A-24105174BD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1267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5BAB01-A44D-4BCE-ADF9-1AEB0D528C5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5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A3922-B3A8-4095-BB5E-B1A230CD2419}" type="datetime1">
              <a:rPr lang="cs-CZ"/>
              <a:pPr>
                <a:defRPr/>
              </a:pPr>
              <a:t>6. 1. 2014</a:t>
            </a:fld>
            <a:endParaRPr lang="cs-CZ"/>
          </a:p>
        </p:txBody>
      </p:sp>
      <p:sp>
        <p:nvSpPr>
          <p:cNvPr id="6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A453F-B765-4B5C-97A0-4A3FF2AEC6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E5E28-9016-48F2-98B0-B61330AE03B8}" type="datetime1">
              <a:rPr lang="cs-CZ"/>
              <a:pPr>
                <a:defRPr/>
              </a:pPr>
              <a:t>6. 1. 2014</a:t>
            </a:fld>
            <a:endParaRPr lang="cs-CZ"/>
          </a:p>
        </p:txBody>
      </p:sp>
      <p:sp>
        <p:nvSpPr>
          <p:cNvPr id="5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125F9-126F-4D41-B90E-36402D8C63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93D23-CF80-4B7E-9894-3B23764E5CCD}" type="datetime1">
              <a:rPr lang="cs-CZ"/>
              <a:pPr>
                <a:defRPr/>
              </a:pPr>
              <a:t>6. 1. 2014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FB367-E242-4D94-8DA4-CED0BF3817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BE31F-F78A-41B7-890D-37AE553A8D02}" type="datetime1">
              <a:rPr lang="cs-CZ"/>
              <a:pPr>
                <a:defRPr/>
              </a:pPr>
              <a:t>6. 1. 2014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35966-E64D-485E-BCFE-FC6F9A2D21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F6F86-0DE5-42AA-98AE-B1E06F10568D}" type="datetime1">
              <a:rPr lang="cs-CZ"/>
              <a:pPr>
                <a:defRPr/>
              </a:pPr>
              <a:t>6. 1. 2014</a:t>
            </a:fld>
            <a:endParaRPr lang="cs-CZ"/>
          </a:p>
        </p:txBody>
      </p:sp>
      <p:sp>
        <p:nvSpPr>
          <p:cNvPr id="7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925E6-F986-48DD-B8E7-1E047B0D07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7EC53-EFB8-429D-8D3C-D5890F671E58}" type="datetime1">
              <a:rPr lang="cs-CZ"/>
              <a:pPr>
                <a:defRPr/>
              </a:pPr>
              <a:t>6. 1. 2014</a:t>
            </a:fld>
            <a:endParaRPr lang="cs-CZ"/>
          </a:p>
        </p:txBody>
      </p:sp>
      <p:sp>
        <p:nvSpPr>
          <p:cNvPr id="6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9D5BB-9864-4B73-9FD5-F743840B97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8FDE6-4D23-4EB1-BBD5-E44FC950885D}" type="datetime1">
              <a:rPr lang="cs-CZ"/>
              <a:pPr>
                <a:defRPr/>
              </a:pPr>
              <a:t>6. 1. 2014</a:t>
            </a:fld>
            <a:endParaRPr lang="cs-CZ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5CDCD-C791-4352-82E3-5A9F75206F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E49A0-3DF4-436E-9E4D-41E5FA9C36E3}" type="datetime1">
              <a:rPr lang="cs-CZ"/>
              <a:pPr>
                <a:defRPr/>
              </a:pPr>
              <a:t>6. 1. 2014</a:t>
            </a:fld>
            <a:endParaRPr lang="cs-CZ"/>
          </a:p>
        </p:txBody>
      </p:sp>
      <p:sp>
        <p:nvSpPr>
          <p:cNvPr id="4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F79D7-5AF8-4497-9901-3580975912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5F338-4C0C-4F45-AD77-13A3C99877C8}" type="datetime1">
              <a:rPr lang="cs-CZ"/>
              <a:pPr>
                <a:defRPr/>
              </a:pPr>
              <a:t>6. 1. 2014</a:t>
            </a:fld>
            <a:endParaRPr lang="cs-CZ"/>
          </a:p>
        </p:txBody>
      </p:sp>
      <p:sp>
        <p:nvSpPr>
          <p:cNvPr id="3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2F0EB-73A3-4132-AB85-36120E99A3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08231-C146-4B31-8594-1F8A16CC6FAF}" type="datetime1">
              <a:rPr lang="cs-CZ"/>
              <a:pPr>
                <a:defRPr/>
              </a:pPr>
              <a:t>6. 1. 2014</a:t>
            </a:fld>
            <a:endParaRPr lang="cs-CZ"/>
          </a:p>
        </p:txBody>
      </p:sp>
      <p:sp>
        <p:nvSpPr>
          <p:cNvPr id="7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F7528-5E1A-4E95-BF28-81BD5C7AE1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0F602-FC66-4A0A-8399-60EB20014447}" type="datetime1">
              <a:rPr lang="cs-CZ"/>
              <a:pPr>
                <a:defRPr/>
              </a:pPr>
              <a:t>6. 1. 2014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D58F6-117F-4AA9-97FE-F51EAFE87E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Zástupný symbol pro text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36D4A5-A466-42E1-A66B-CDC0637EBE27}" type="datetime1">
              <a:rPr lang="cs-CZ"/>
              <a:pPr>
                <a:defRPr/>
              </a:pPr>
              <a:t>6. 1. 2014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21FC40-A2F2-4DC4-B5B7-3D4E0508C8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0" r:id="rId4"/>
    <p:sldLayoutId id="2147483736" r:id="rId5"/>
    <p:sldLayoutId id="2147483731" r:id="rId6"/>
    <p:sldLayoutId id="2147483737" r:id="rId7"/>
    <p:sldLayoutId id="2147483738" r:id="rId8"/>
    <p:sldLayoutId id="2147483739" r:id="rId9"/>
    <p:sldLayoutId id="2147483732" r:id="rId10"/>
    <p:sldLayoutId id="2147483740" r:id="rId11"/>
  </p:sldLayoutIdLst>
  <p:transition>
    <p:wedg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Obrázek 2" descr="logo_kspa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8994" r="4430" b="3265"/>
          <a:stretch>
            <a:fillRect/>
          </a:stretch>
        </p:blipFill>
        <p:spPr bwMode="auto">
          <a:xfrm>
            <a:off x="323850" y="93663"/>
            <a:ext cx="2073275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809625" y="6437313"/>
            <a:ext cx="7524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1400">
                <a:latin typeface="Calibri" pitchFamily="34" charset="0"/>
                <a:ea typeface="Calibri" pitchFamily="34" charset="0"/>
                <a:cs typeface="Times New Roman" pitchFamily="18" charset="0"/>
              </a:rPr>
              <a:t>Tento výukový materiál vznikl v rámci Operačního programu Vzdělávání pro konkurenceschopnost</a:t>
            </a:r>
            <a:endParaRPr lang="cs-CZ" sz="2400"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555875" y="295275"/>
            <a:ext cx="6105525" cy="339725"/>
          </a:xfrm>
          <a:prstGeom prst="rect">
            <a:avLst/>
          </a:prstGeom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cs-CZ" sz="1600" b="1" i="1" dirty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1. KŠPA Kladno, s. r. o., Holandská 2531, 272 01 Kladno, www.1kspa.cz</a:t>
            </a:r>
            <a:endParaRPr lang="cs-CZ" sz="1100" b="1" i="1" dirty="0">
              <a:solidFill>
                <a:srgbClr val="003366"/>
              </a:solidFill>
              <a:latin typeface="Arial" pitchFamily="34" charset="0"/>
              <a:cs typeface="+mn-cs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10185"/>
              </p:ext>
            </p:extLst>
          </p:nvPr>
        </p:nvGraphicFramePr>
        <p:xfrm>
          <a:off x="500063" y="1428750"/>
          <a:ext cx="8050048" cy="3566466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088232"/>
                <a:gridCol w="5961816"/>
              </a:tblGrid>
              <a:tr h="396274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Číslo projektu: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CZ.1.07/1.5.00/34.0292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274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Číslo materiálu: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VY_32_INOVACE_VYA-1-13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274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Tematický celek (sada):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Algoritmizace</a:t>
                      </a:r>
                      <a:endParaRPr kumimoji="0" lang="cs-CZ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274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Téma (název) materiálu: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Cykly s pevným počtem opakování</a:t>
                      </a:r>
                      <a:endParaRPr kumimoji="0" lang="cs-CZ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274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Předmět: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Vývoj aplikací</a:t>
                      </a:r>
                      <a:endParaRPr lang="cs-CZ" sz="1600" b="1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2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Ročník /  Obor studia: 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1.ročník/ Informační technologie</a:t>
                      </a:r>
                      <a:endParaRPr lang="cs-CZ" sz="1600" b="1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2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Autor /</a:t>
                      </a:r>
                      <a:r>
                        <a:rPr kumimoji="0" lang="cs-CZ" sz="1400" b="1" i="0" u="none" strike="noStrike" cap="none" normalizeH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datum vytvoření</a:t>
                      </a: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: 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Ing. Bc. </a:t>
                      </a:r>
                      <a:r>
                        <a:rPr lang="cs-CZ" sz="1600" b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Jaroslava Horová/12.11.2013</a:t>
                      </a:r>
                      <a:endParaRPr lang="cs-CZ" sz="16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2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Anotace: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Žáci se seznámí s pojmem </a:t>
                      </a:r>
                      <a:r>
                        <a:rPr lang="cs-CZ" sz="12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cyklus </a:t>
                      </a:r>
                      <a:r>
                        <a:rPr lang="cs-CZ" sz="12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ve vývojových</a:t>
                      </a:r>
                      <a:r>
                        <a:rPr lang="cs-CZ" sz="12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diagramech.</a:t>
                      </a:r>
                      <a:endParaRPr lang="cs-CZ" sz="12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274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Metodický pokyn:</a:t>
                      </a:r>
                      <a:endParaRPr kumimoji="0" lang="cs-CZ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Určeno</a:t>
                      </a:r>
                      <a:r>
                        <a:rPr lang="cs-CZ" sz="12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k prezentaci  nebo samostudiu.</a:t>
                      </a:r>
                      <a:endParaRPr lang="cs-CZ" sz="12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277" name="obrázek 1" descr="http://www.renomecz.cz/opvk%20logo%20ba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713" y="5084763"/>
            <a:ext cx="5756275" cy="14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6D17BC-5EA3-4970-A21E-AC0F1EB57459}" type="slidenum">
              <a:rPr lang="cs-CZ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Vývojový diagram: rozhodnutí 25"/>
          <p:cNvSpPr/>
          <p:nvPr/>
        </p:nvSpPr>
        <p:spPr>
          <a:xfrm>
            <a:off x="538163" y="4127500"/>
            <a:ext cx="1439862" cy="1008063"/>
          </a:xfrm>
          <a:prstGeom prst="flowChartDecision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625" y="457200"/>
            <a:ext cx="8686800" cy="84137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DCBE0-2825-4FF6-81C6-E02BA78EF0E9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grpSp>
        <p:nvGrpSpPr>
          <p:cNvPr id="19461" name="Skupina 59"/>
          <p:cNvGrpSpPr>
            <a:grpSpLocks/>
          </p:cNvGrpSpPr>
          <p:nvPr/>
        </p:nvGrpSpPr>
        <p:grpSpPr bwMode="auto">
          <a:xfrm>
            <a:off x="900113" y="1304925"/>
            <a:ext cx="719137" cy="796925"/>
            <a:chOff x="428596" y="2714250"/>
            <a:chExt cx="900000" cy="1031482"/>
          </a:xfrm>
        </p:grpSpPr>
        <p:sp>
          <p:nvSpPr>
            <p:cNvPr id="6" name="Vývojový diagram: spojka 33"/>
            <p:cNvSpPr/>
            <p:nvPr/>
          </p:nvSpPr>
          <p:spPr>
            <a:xfrm>
              <a:off x="428596" y="2714250"/>
              <a:ext cx="900000" cy="828063"/>
            </a:xfrm>
            <a:prstGeom prst="flowChartConnector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9489" name="TextovéPole 61"/>
            <p:cNvSpPr txBox="1">
              <a:spLocks noChangeArrowheads="1"/>
            </p:cNvSpPr>
            <p:nvPr/>
          </p:nvSpPr>
          <p:spPr bwMode="auto">
            <a:xfrm>
              <a:off x="608596" y="2807342"/>
              <a:ext cx="321484" cy="938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2400"/>
                <a:t>1</a:t>
              </a:r>
            </a:p>
          </p:txBody>
        </p:sp>
      </p:grpSp>
      <p:cxnSp>
        <p:nvCxnSpPr>
          <p:cNvPr id="8" name="Přímá spojovací šipka 8"/>
          <p:cNvCxnSpPr/>
          <p:nvPr/>
        </p:nvCxnSpPr>
        <p:spPr bwMode="auto">
          <a:xfrm flipH="1">
            <a:off x="1258888" y="1946275"/>
            <a:ext cx="0" cy="358775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Vývojový diagram: příprava 9"/>
          <p:cNvSpPr/>
          <p:nvPr/>
        </p:nvSpPr>
        <p:spPr bwMode="auto">
          <a:xfrm>
            <a:off x="250825" y="2290763"/>
            <a:ext cx="2016125" cy="576262"/>
          </a:xfrm>
          <a:prstGeom prst="flowChartPreparation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9464" name="TextovéPole 7"/>
          <p:cNvSpPr txBox="1">
            <a:spLocks noChangeArrowheads="1"/>
          </p:cNvSpPr>
          <p:nvPr/>
        </p:nvSpPr>
        <p:spPr bwMode="auto">
          <a:xfrm>
            <a:off x="642938" y="2276475"/>
            <a:ext cx="12319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/>
              <a:t>Cyklus</a:t>
            </a:r>
          </a:p>
          <a:p>
            <a:pPr algn="ctr"/>
            <a:r>
              <a:rPr lang="cs-CZ"/>
              <a:t>I: =1,N</a:t>
            </a:r>
          </a:p>
        </p:txBody>
      </p:sp>
      <p:sp>
        <p:nvSpPr>
          <p:cNvPr id="12" name="Vývojový diagram: údaje 11"/>
          <p:cNvSpPr/>
          <p:nvPr/>
        </p:nvSpPr>
        <p:spPr>
          <a:xfrm>
            <a:off x="203200" y="3206750"/>
            <a:ext cx="2016125" cy="576263"/>
          </a:xfrm>
          <a:prstGeom prst="flowChartInputOutp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dirty="0">
                <a:solidFill>
                  <a:schemeClr val="tx1"/>
                </a:solidFill>
              </a:rPr>
              <a:t>Čti: X</a:t>
            </a:r>
          </a:p>
        </p:txBody>
      </p:sp>
      <p:cxnSp>
        <p:nvCxnSpPr>
          <p:cNvPr id="13" name="Přímá spojovací šipka 8"/>
          <p:cNvCxnSpPr/>
          <p:nvPr/>
        </p:nvCxnSpPr>
        <p:spPr bwMode="auto">
          <a:xfrm>
            <a:off x="1268413" y="2867025"/>
            <a:ext cx="0" cy="360363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9467" name="Object 5"/>
          <p:cNvGraphicFramePr>
            <a:graphicFrameLocks noChangeAspect="1"/>
          </p:cNvGraphicFramePr>
          <p:nvPr/>
        </p:nvGraphicFramePr>
        <p:xfrm>
          <a:off x="798513" y="4454525"/>
          <a:ext cx="938212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0" name="Rovnice" r:id="rId3" imgW="571252" imgH="203112" progId="Equation.3">
                  <p:embed/>
                </p:oleObj>
              </mc:Choice>
              <mc:Fallback>
                <p:oleObj name="Rovnice" r:id="rId3" imgW="571252" imgH="20311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513" y="4454525"/>
                        <a:ext cx="938212" cy="334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8" name="TextovéPole 18"/>
          <p:cNvSpPr txBox="1">
            <a:spLocks noChangeArrowheads="1"/>
          </p:cNvSpPr>
          <p:nvPr/>
        </p:nvSpPr>
        <p:spPr bwMode="auto">
          <a:xfrm>
            <a:off x="1947863" y="4149725"/>
            <a:ext cx="461962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+</a:t>
            </a:r>
          </a:p>
        </p:txBody>
      </p:sp>
      <p:cxnSp>
        <p:nvCxnSpPr>
          <p:cNvPr id="20" name="Přímá spojovací čára 19"/>
          <p:cNvCxnSpPr/>
          <p:nvPr/>
        </p:nvCxnSpPr>
        <p:spPr>
          <a:xfrm>
            <a:off x="1978025" y="4633913"/>
            <a:ext cx="311626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šipka 22"/>
          <p:cNvCxnSpPr/>
          <p:nvPr/>
        </p:nvCxnSpPr>
        <p:spPr>
          <a:xfrm>
            <a:off x="5080000" y="5389563"/>
            <a:ext cx="0" cy="6334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Přímá spojovací šipka 8"/>
          <p:cNvCxnSpPr/>
          <p:nvPr/>
        </p:nvCxnSpPr>
        <p:spPr bwMode="auto">
          <a:xfrm>
            <a:off x="1257300" y="3789363"/>
            <a:ext cx="0" cy="360362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Přímá spojovací šipka 33"/>
          <p:cNvCxnSpPr/>
          <p:nvPr/>
        </p:nvCxnSpPr>
        <p:spPr>
          <a:xfrm>
            <a:off x="5094288" y="4616450"/>
            <a:ext cx="0" cy="2889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Přímá spojovací šipka 8"/>
          <p:cNvCxnSpPr/>
          <p:nvPr/>
        </p:nvCxnSpPr>
        <p:spPr bwMode="auto">
          <a:xfrm>
            <a:off x="1257300" y="5157788"/>
            <a:ext cx="0" cy="898525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474" name="TextovéPole 44"/>
          <p:cNvSpPr txBox="1">
            <a:spLocks noChangeArrowheads="1"/>
          </p:cNvSpPr>
          <p:nvPr/>
        </p:nvSpPr>
        <p:spPr bwMode="auto">
          <a:xfrm>
            <a:off x="727075" y="5116513"/>
            <a:ext cx="4619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-</a:t>
            </a:r>
          </a:p>
        </p:txBody>
      </p:sp>
      <p:sp>
        <p:nvSpPr>
          <p:cNvPr id="47" name="Vývojový diagram: postup 46"/>
          <p:cNvSpPr/>
          <p:nvPr/>
        </p:nvSpPr>
        <p:spPr>
          <a:xfrm>
            <a:off x="4211638" y="4864100"/>
            <a:ext cx="1763712" cy="504825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MAX:= X</a:t>
            </a:r>
          </a:p>
        </p:txBody>
      </p:sp>
      <p:grpSp>
        <p:nvGrpSpPr>
          <p:cNvPr id="19476" name="Skupina 59"/>
          <p:cNvGrpSpPr>
            <a:grpSpLocks/>
          </p:cNvGrpSpPr>
          <p:nvPr/>
        </p:nvGrpSpPr>
        <p:grpSpPr bwMode="auto">
          <a:xfrm>
            <a:off x="971550" y="6018213"/>
            <a:ext cx="647700" cy="582612"/>
            <a:chOff x="428596" y="2714250"/>
            <a:chExt cx="900000" cy="828372"/>
          </a:xfrm>
        </p:grpSpPr>
        <p:sp>
          <p:nvSpPr>
            <p:cNvPr id="53" name="Vývojový diagram: spojka 33"/>
            <p:cNvSpPr/>
            <p:nvPr/>
          </p:nvSpPr>
          <p:spPr>
            <a:xfrm>
              <a:off x="428596" y="2714250"/>
              <a:ext cx="900000" cy="828372"/>
            </a:xfrm>
            <a:prstGeom prst="flowChartConnector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9487" name="TextovéPole 61"/>
            <p:cNvSpPr txBox="1">
              <a:spLocks noChangeArrowheads="1"/>
            </p:cNvSpPr>
            <p:nvPr/>
          </p:nvSpPr>
          <p:spPr bwMode="auto">
            <a:xfrm>
              <a:off x="608595" y="2807342"/>
              <a:ext cx="321484" cy="6560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2400"/>
                <a:t>2</a:t>
              </a:r>
            </a:p>
          </p:txBody>
        </p:sp>
      </p:grpSp>
      <p:grpSp>
        <p:nvGrpSpPr>
          <p:cNvPr id="19477" name="Skupina 59"/>
          <p:cNvGrpSpPr>
            <a:grpSpLocks/>
          </p:cNvGrpSpPr>
          <p:nvPr/>
        </p:nvGrpSpPr>
        <p:grpSpPr bwMode="auto">
          <a:xfrm>
            <a:off x="4756150" y="6010275"/>
            <a:ext cx="649288" cy="582613"/>
            <a:chOff x="428596" y="2714250"/>
            <a:chExt cx="900000" cy="828372"/>
          </a:xfrm>
        </p:grpSpPr>
        <p:sp>
          <p:nvSpPr>
            <p:cNvPr id="43" name="Vývojový diagram: spojka 33"/>
            <p:cNvSpPr/>
            <p:nvPr/>
          </p:nvSpPr>
          <p:spPr>
            <a:xfrm>
              <a:off x="428596" y="2714250"/>
              <a:ext cx="900000" cy="828372"/>
            </a:xfrm>
            <a:prstGeom prst="flowChartConnector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9485" name="TextovéPole 61"/>
            <p:cNvSpPr txBox="1">
              <a:spLocks noChangeArrowheads="1"/>
            </p:cNvSpPr>
            <p:nvPr/>
          </p:nvSpPr>
          <p:spPr bwMode="auto">
            <a:xfrm>
              <a:off x="608595" y="2807342"/>
              <a:ext cx="321484" cy="6560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2400"/>
                <a:t>3</a:t>
              </a:r>
            </a:p>
          </p:txBody>
        </p:sp>
      </p:grpSp>
      <p:sp>
        <p:nvSpPr>
          <p:cNvPr id="19478" name="TextovéPole 38"/>
          <p:cNvSpPr txBox="1">
            <a:spLocks noChangeArrowheads="1"/>
          </p:cNvSpPr>
          <p:nvPr/>
        </p:nvSpPr>
        <p:spPr bwMode="auto">
          <a:xfrm>
            <a:off x="2627313" y="1844675"/>
            <a:ext cx="43926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/>
              <a:t>Hodnota N musí být známa.</a:t>
            </a:r>
          </a:p>
        </p:txBody>
      </p:sp>
      <p:cxnSp>
        <p:nvCxnSpPr>
          <p:cNvPr id="51" name="Přímá spojovací šipka 28"/>
          <p:cNvCxnSpPr/>
          <p:nvPr/>
        </p:nvCxnSpPr>
        <p:spPr>
          <a:xfrm flipH="1">
            <a:off x="2339975" y="2174875"/>
            <a:ext cx="368300" cy="3175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80" name="TextovéPole 40"/>
          <p:cNvSpPr txBox="1">
            <a:spLocks noChangeArrowheads="1"/>
          </p:cNvSpPr>
          <p:nvPr/>
        </p:nvSpPr>
        <p:spPr bwMode="auto">
          <a:xfrm>
            <a:off x="2554288" y="3227388"/>
            <a:ext cx="41767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/>
              <a:t>Nová hodnota X se testuje, zda je větší jak maximum.</a:t>
            </a:r>
          </a:p>
        </p:txBody>
      </p:sp>
      <p:cxnSp>
        <p:nvCxnSpPr>
          <p:cNvPr id="57" name="Přímá spojovací šipka 28"/>
          <p:cNvCxnSpPr/>
          <p:nvPr/>
        </p:nvCxnSpPr>
        <p:spPr>
          <a:xfrm flipH="1">
            <a:off x="1692275" y="3789363"/>
            <a:ext cx="862013" cy="58737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82" name="TextovéPole 48"/>
          <p:cNvSpPr txBox="1">
            <a:spLocks noChangeArrowheads="1"/>
          </p:cNvSpPr>
          <p:nvPr/>
        </p:nvSpPr>
        <p:spPr bwMode="auto">
          <a:xfrm>
            <a:off x="6156325" y="3832225"/>
            <a:ext cx="29876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/>
              <a:t>Nové X je maximum, není nutno testovat na maximum.</a:t>
            </a:r>
          </a:p>
        </p:txBody>
      </p:sp>
      <p:cxnSp>
        <p:nvCxnSpPr>
          <p:cNvPr id="58" name="Přímá spojovací šipka 28"/>
          <p:cNvCxnSpPr/>
          <p:nvPr/>
        </p:nvCxnSpPr>
        <p:spPr>
          <a:xfrm flipH="1">
            <a:off x="5289550" y="4235450"/>
            <a:ext cx="862013" cy="58737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2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3" dur="20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5" dur="20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9" dur="20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9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9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10" grpId="0" animBg="1"/>
      <p:bldP spid="19464" grpId="0"/>
      <p:bldP spid="12" grpId="0" animBg="1"/>
      <p:bldP spid="19468" grpId="0"/>
      <p:bldP spid="19474" grpId="0"/>
      <p:bldP spid="47" grpId="0" animBg="1"/>
      <p:bldP spid="19478" grpId="0"/>
      <p:bldP spid="1948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625" y="457200"/>
            <a:ext cx="8686800" cy="84137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79B1C2-AA2C-46C3-8776-85D10E0125C9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grpSp>
        <p:nvGrpSpPr>
          <p:cNvPr id="20484" name="Skupina 59"/>
          <p:cNvGrpSpPr>
            <a:grpSpLocks/>
          </p:cNvGrpSpPr>
          <p:nvPr/>
        </p:nvGrpSpPr>
        <p:grpSpPr bwMode="auto">
          <a:xfrm>
            <a:off x="777875" y="1341438"/>
            <a:ext cx="647700" cy="582612"/>
            <a:chOff x="428596" y="2714250"/>
            <a:chExt cx="900000" cy="828372"/>
          </a:xfrm>
        </p:grpSpPr>
        <p:sp>
          <p:nvSpPr>
            <p:cNvPr id="6" name="Vývojový diagram: spojka 33"/>
            <p:cNvSpPr/>
            <p:nvPr/>
          </p:nvSpPr>
          <p:spPr>
            <a:xfrm>
              <a:off x="428596" y="2714250"/>
              <a:ext cx="900000" cy="828372"/>
            </a:xfrm>
            <a:prstGeom prst="flowChartConnector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20510" name="TextovéPole 61"/>
            <p:cNvSpPr txBox="1">
              <a:spLocks noChangeArrowheads="1"/>
            </p:cNvSpPr>
            <p:nvPr/>
          </p:nvSpPr>
          <p:spPr bwMode="auto">
            <a:xfrm>
              <a:off x="608595" y="2807342"/>
              <a:ext cx="321484" cy="6560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2400"/>
                <a:t>2</a:t>
              </a:r>
            </a:p>
          </p:txBody>
        </p:sp>
      </p:grpSp>
      <p:grpSp>
        <p:nvGrpSpPr>
          <p:cNvPr id="20485" name="Skupina 59"/>
          <p:cNvGrpSpPr>
            <a:grpSpLocks/>
          </p:cNvGrpSpPr>
          <p:nvPr/>
        </p:nvGrpSpPr>
        <p:grpSpPr bwMode="auto">
          <a:xfrm>
            <a:off x="4238625" y="1314450"/>
            <a:ext cx="647700" cy="582613"/>
            <a:chOff x="428596" y="2714250"/>
            <a:chExt cx="900000" cy="828372"/>
          </a:xfrm>
        </p:grpSpPr>
        <p:sp>
          <p:nvSpPr>
            <p:cNvPr id="9" name="Vývojový diagram: spojka 33"/>
            <p:cNvSpPr/>
            <p:nvPr/>
          </p:nvSpPr>
          <p:spPr>
            <a:xfrm>
              <a:off x="428596" y="2714250"/>
              <a:ext cx="900000" cy="828372"/>
            </a:xfrm>
            <a:prstGeom prst="flowChartConnector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20508" name="TextovéPole 61"/>
            <p:cNvSpPr txBox="1">
              <a:spLocks noChangeArrowheads="1"/>
            </p:cNvSpPr>
            <p:nvPr/>
          </p:nvSpPr>
          <p:spPr bwMode="auto">
            <a:xfrm>
              <a:off x="608595" y="2807342"/>
              <a:ext cx="321484" cy="6560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2400"/>
                <a:t>3</a:t>
              </a:r>
            </a:p>
          </p:txBody>
        </p:sp>
      </p:grpSp>
      <p:cxnSp>
        <p:nvCxnSpPr>
          <p:cNvPr id="11" name="Přímá spojovací šipka 8"/>
          <p:cNvCxnSpPr/>
          <p:nvPr/>
        </p:nvCxnSpPr>
        <p:spPr bwMode="auto">
          <a:xfrm flipH="1">
            <a:off x="1098550" y="1924050"/>
            <a:ext cx="3175" cy="284163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Vývojový diagram: rozhodnutí 12"/>
          <p:cNvSpPr/>
          <p:nvPr/>
        </p:nvSpPr>
        <p:spPr>
          <a:xfrm>
            <a:off x="355600" y="2208213"/>
            <a:ext cx="1439863" cy="1008062"/>
          </a:xfrm>
          <a:prstGeom prst="flowChartDecision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graphicFrame>
        <p:nvGraphicFramePr>
          <p:cNvPr id="20488" name="Objekt 13"/>
          <p:cNvGraphicFramePr>
            <a:graphicFrameLocks noChangeAspect="1"/>
          </p:cNvGraphicFramePr>
          <p:nvPr/>
        </p:nvGraphicFramePr>
        <p:xfrm>
          <a:off x="636588" y="2544763"/>
          <a:ext cx="876300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1" name="Rovnice" r:id="rId3" imgW="533169" imgH="203112" progId="Equation.3">
                  <p:embed/>
                </p:oleObj>
              </mc:Choice>
              <mc:Fallback>
                <p:oleObj name="Rovnice" r:id="rId3" imgW="533169" imgH="203112" progId="Equation.3">
                  <p:embed/>
                  <p:pic>
                    <p:nvPicPr>
                      <p:cNvPr id="0" name="Objek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588" y="2544763"/>
                        <a:ext cx="876300" cy="334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9" name="TextovéPole 14"/>
          <p:cNvSpPr txBox="1">
            <a:spLocks noChangeArrowheads="1"/>
          </p:cNvSpPr>
          <p:nvPr/>
        </p:nvSpPr>
        <p:spPr bwMode="auto">
          <a:xfrm>
            <a:off x="1739900" y="2406650"/>
            <a:ext cx="461963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+</a:t>
            </a:r>
          </a:p>
        </p:txBody>
      </p:sp>
      <p:sp>
        <p:nvSpPr>
          <p:cNvPr id="20490" name="TextovéPole 15"/>
          <p:cNvSpPr txBox="1">
            <a:spLocks noChangeArrowheads="1"/>
          </p:cNvSpPr>
          <p:nvPr/>
        </p:nvSpPr>
        <p:spPr bwMode="auto">
          <a:xfrm>
            <a:off x="533400" y="3148013"/>
            <a:ext cx="463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-</a:t>
            </a:r>
          </a:p>
        </p:txBody>
      </p:sp>
      <p:cxnSp>
        <p:nvCxnSpPr>
          <p:cNvPr id="17" name="Přímá spojovací čára 19"/>
          <p:cNvCxnSpPr/>
          <p:nvPr/>
        </p:nvCxnSpPr>
        <p:spPr>
          <a:xfrm>
            <a:off x="1795463" y="2713038"/>
            <a:ext cx="10937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Vývojový diagram: postup 18"/>
          <p:cNvSpPr/>
          <p:nvPr/>
        </p:nvSpPr>
        <p:spPr>
          <a:xfrm>
            <a:off x="2025650" y="3081338"/>
            <a:ext cx="1763713" cy="503237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MIN:= X</a:t>
            </a:r>
          </a:p>
        </p:txBody>
      </p:sp>
      <p:cxnSp>
        <p:nvCxnSpPr>
          <p:cNvPr id="20" name="Přímá spojovací šipka 8"/>
          <p:cNvCxnSpPr/>
          <p:nvPr/>
        </p:nvCxnSpPr>
        <p:spPr bwMode="auto">
          <a:xfrm>
            <a:off x="2889250" y="2713038"/>
            <a:ext cx="0" cy="368300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Přímá spojovací šipka 8"/>
          <p:cNvCxnSpPr/>
          <p:nvPr/>
        </p:nvCxnSpPr>
        <p:spPr bwMode="auto">
          <a:xfrm>
            <a:off x="1074738" y="3216275"/>
            <a:ext cx="0" cy="1022350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Přímá spojovací čára 55"/>
          <p:cNvCxnSpPr/>
          <p:nvPr/>
        </p:nvCxnSpPr>
        <p:spPr>
          <a:xfrm flipH="1">
            <a:off x="2879725" y="3584575"/>
            <a:ext cx="7938" cy="215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šipka 8"/>
          <p:cNvCxnSpPr/>
          <p:nvPr/>
        </p:nvCxnSpPr>
        <p:spPr bwMode="auto">
          <a:xfrm flipH="1">
            <a:off x="1084263" y="3800475"/>
            <a:ext cx="1804987" cy="0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Přímá spojovací čára 55"/>
          <p:cNvCxnSpPr/>
          <p:nvPr/>
        </p:nvCxnSpPr>
        <p:spPr>
          <a:xfrm>
            <a:off x="4562475" y="1897063"/>
            <a:ext cx="0" cy="20367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šipka 8"/>
          <p:cNvCxnSpPr/>
          <p:nvPr/>
        </p:nvCxnSpPr>
        <p:spPr bwMode="auto">
          <a:xfrm flipH="1">
            <a:off x="1084263" y="3933825"/>
            <a:ext cx="3462337" cy="0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Vývojový diagram: příprava 34"/>
          <p:cNvSpPr/>
          <p:nvPr/>
        </p:nvSpPr>
        <p:spPr bwMode="auto">
          <a:xfrm>
            <a:off x="76200" y="4238625"/>
            <a:ext cx="2016125" cy="576263"/>
          </a:xfrm>
          <a:prstGeom prst="flowChartPreparation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0500" name="TextovéPole 14"/>
          <p:cNvSpPr txBox="1">
            <a:spLocks noChangeArrowheads="1"/>
          </p:cNvSpPr>
          <p:nvPr/>
        </p:nvSpPr>
        <p:spPr bwMode="auto">
          <a:xfrm>
            <a:off x="355600" y="4341813"/>
            <a:ext cx="14398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/>
              <a:t>Konec cyklu</a:t>
            </a:r>
          </a:p>
        </p:txBody>
      </p:sp>
      <p:cxnSp>
        <p:nvCxnSpPr>
          <p:cNvPr id="37" name="Přímá spojovací šipka 8"/>
          <p:cNvCxnSpPr/>
          <p:nvPr/>
        </p:nvCxnSpPr>
        <p:spPr bwMode="auto">
          <a:xfrm>
            <a:off x="1100138" y="4814888"/>
            <a:ext cx="0" cy="342900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Vývojový diagram: údaje 41"/>
          <p:cNvSpPr/>
          <p:nvPr/>
        </p:nvSpPr>
        <p:spPr>
          <a:xfrm>
            <a:off x="122238" y="5141913"/>
            <a:ext cx="2016125" cy="576262"/>
          </a:xfrm>
          <a:prstGeom prst="flowChartInputOutp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solidFill>
                  <a:schemeClr val="tx1"/>
                </a:solidFill>
              </a:rPr>
              <a:t>Zobraz: MAX, MIN</a:t>
            </a:r>
          </a:p>
        </p:txBody>
      </p:sp>
      <p:cxnSp>
        <p:nvCxnSpPr>
          <p:cNvPr id="48" name="Přímá spojovací šipka 8"/>
          <p:cNvCxnSpPr/>
          <p:nvPr/>
        </p:nvCxnSpPr>
        <p:spPr bwMode="auto">
          <a:xfrm>
            <a:off x="1076325" y="5718175"/>
            <a:ext cx="0" cy="342900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Vývojový diagram: ukončení 48"/>
          <p:cNvSpPr/>
          <p:nvPr/>
        </p:nvSpPr>
        <p:spPr>
          <a:xfrm>
            <a:off x="441325" y="6088063"/>
            <a:ext cx="1285875" cy="500062"/>
          </a:xfrm>
          <a:prstGeom prst="flowChartTerminato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Konec</a:t>
            </a:r>
          </a:p>
        </p:txBody>
      </p:sp>
      <p:sp>
        <p:nvSpPr>
          <p:cNvPr id="20505" name="TextovéPole 49"/>
          <p:cNvSpPr txBox="1">
            <a:spLocks noChangeArrowheads="1"/>
          </p:cNvSpPr>
          <p:nvPr/>
        </p:nvSpPr>
        <p:spPr bwMode="auto">
          <a:xfrm>
            <a:off x="5148263" y="1574800"/>
            <a:ext cx="35274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/>
              <a:t>Nové X nebylo maximum, ale možná je minimum.</a:t>
            </a:r>
          </a:p>
        </p:txBody>
      </p:sp>
      <p:cxnSp>
        <p:nvCxnSpPr>
          <p:cNvPr id="51" name="Přímá spojovací šipka 28"/>
          <p:cNvCxnSpPr/>
          <p:nvPr/>
        </p:nvCxnSpPr>
        <p:spPr>
          <a:xfrm flipH="1">
            <a:off x="1425575" y="1841500"/>
            <a:ext cx="3711575" cy="56515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2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2" dur="20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0489" grpId="0"/>
      <p:bldP spid="20490" grpId="0"/>
      <p:bldP spid="19" grpId="0" animBg="1"/>
      <p:bldP spid="35" grpId="0" animBg="1"/>
      <p:bldP spid="20500" grpId="0"/>
      <p:bldP spid="42" grpId="0" animBg="1"/>
      <p:bldP spid="49" grpId="0" animBg="1"/>
      <p:bldP spid="2050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obrázek 1" descr="http://www.renomecz.cz/opvk%20logo%20ba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3863" y="5157788"/>
            <a:ext cx="5756275" cy="14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684213" y="4591050"/>
            <a:ext cx="7848600" cy="493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cs-CZ" sz="1400">
                <a:latin typeface="Calibri" pitchFamily="34" charset="0"/>
              </a:rPr>
              <a:t>Materiály jsou určeny pro bezplatné používání pro potřeby výuky a vzdělávání na všech typech škol a školských zařízení. Jakékoli další využití podléhá autorskému zákonu.</a:t>
            </a:r>
            <a:endParaRPr lang="cs-CZ" sz="2000">
              <a:latin typeface="Arial" charset="0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Použité zdroje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21509" name="Zástupný symbol pro obsah 4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3024188"/>
          </a:xfrm>
        </p:spPr>
        <p:txBody>
          <a:bodyPr/>
          <a:lstStyle/>
          <a:p>
            <a:pPr eaLnBrk="1" hangingPunct="1"/>
            <a:r>
              <a:rPr lang="cs-CZ" sz="2000" smtClean="0">
                <a:solidFill>
                  <a:schemeClr val="tx1"/>
                </a:solidFill>
              </a:rPr>
              <a:t>PŠENČÍKOVÁ, Jana. </a:t>
            </a:r>
            <a:r>
              <a:rPr lang="cs-CZ" sz="2000" i="1" smtClean="0">
                <a:solidFill>
                  <a:schemeClr val="tx1"/>
                </a:solidFill>
              </a:rPr>
              <a:t>Algoritmizace</a:t>
            </a:r>
            <a:r>
              <a:rPr lang="cs-CZ" sz="2000" smtClean="0">
                <a:solidFill>
                  <a:schemeClr val="tx1"/>
                </a:solidFill>
              </a:rPr>
              <a:t>. Kralice na Hané: Computer Media s.r.o., 2007, ISBN 80-86686-80-9</a:t>
            </a:r>
          </a:p>
          <a:p>
            <a:pPr eaLnBrk="1" hangingPunct="1"/>
            <a:r>
              <a:rPr lang="cs-CZ" sz="2000" smtClean="0">
                <a:solidFill>
                  <a:schemeClr val="tx1"/>
                </a:solidFill>
              </a:rPr>
              <a:t>Není-li uvedeno jinak jsou vývojové diagramy vlastní tvorby.</a:t>
            </a:r>
          </a:p>
          <a:p>
            <a:pPr eaLnBrk="1" hangingPunct="1"/>
            <a:endParaRPr lang="cs-CZ" sz="140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D91405-9CA7-4776-A4F8-996A65CC760B}" type="slidenum">
              <a:rPr lang="cs-CZ"/>
              <a:pPr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1">
                    <a:lumMod val="95000"/>
                  </a:schemeClr>
                </a:solidFill>
              </a:rPr>
              <a:t>Cykly s pevným </a:t>
            </a:r>
            <a:r>
              <a:rPr lang="cs-CZ" smtClean="0">
                <a:solidFill>
                  <a:schemeClr val="tx1">
                    <a:lumMod val="95000"/>
                  </a:schemeClr>
                </a:solidFill>
              </a:rPr>
              <a:t>počtem opakování </a:t>
            </a:r>
            <a:endParaRPr lang="cs-CZ" b="1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1428750"/>
            <a:ext cx="8785225" cy="5240338"/>
          </a:xfrm>
        </p:spPr>
        <p:txBody>
          <a:bodyPr>
            <a:normAutofit/>
          </a:bodyPr>
          <a:lstStyle/>
          <a:p>
            <a:pPr marL="342000" indent="-342000" eaLnBrk="1" fontAlgn="auto" hangingPunct="1">
              <a:lnSpc>
                <a:spcPct val="120000"/>
              </a:lnSpc>
              <a:spcBef>
                <a:spcPts val="768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cs-CZ" dirty="0" smtClean="0">
                <a:solidFill>
                  <a:schemeClr val="tx1"/>
                </a:solidFill>
              </a:rPr>
              <a:t>podstatou je opakování určité části vývojového diagramu</a:t>
            </a:r>
          </a:p>
          <a:p>
            <a:pPr marL="342000" indent="-342000" eaLnBrk="1" fontAlgn="auto" hangingPunct="1">
              <a:lnSpc>
                <a:spcPct val="120000"/>
              </a:lnSpc>
              <a:spcBef>
                <a:spcPts val="768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cs-CZ" dirty="0" smtClean="0">
                <a:solidFill>
                  <a:schemeClr val="tx1"/>
                </a:solidFill>
              </a:rPr>
              <a:t>na začátku </a:t>
            </a:r>
            <a:r>
              <a:rPr lang="cs-CZ" b="1" dirty="0" smtClean="0">
                <a:solidFill>
                  <a:schemeClr val="tx1"/>
                </a:solidFill>
              </a:rPr>
              <a:t>víme kolikrát </a:t>
            </a:r>
            <a:r>
              <a:rPr lang="cs-CZ" dirty="0" smtClean="0">
                <a:solidFill>
                  <a:schemeClr val="tx1"/>
                </a:solidFill>
              </a:rPr>
              <a:t>se cyklus bude opakovat</a:t>
            </a:r>
          </a:p>
          <a:p>
            <a:pPr marL="342000" indent="-342000" eaLnBrk="1" fontAlgn="auto" hangingPunct="1">
              <a:lnSpc>
                <a:spcPct val="120000"/>
              </a:lnSpc>
              <a:spcBef>
                <a:spcPts val="768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cs-CZ" dirty="0" smtClean="0">
                <a:solidFill>
                  <a:schemeClr val="tx1"/>
                </a:solidFill>
              </a:rPr>
              <a:t>počet opakování musí být zadán celým kladným číslem</a:t>
            </a: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"/>
              <a:defRPr/>
            </a:pPr>
            <a:endParaRPr lang="cs-CZ" dirty="0" smtClean="0">
              <a:solidFill>
                <a:schemeClr val="tx1"/>
              </a:solidFill>
            </a:endParaRP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chemeClr val="tx1"/>
                </a:solidFill>
              </a:rPr>
              <a:t>   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3B21C3-6DD9-4E71-8D11-D98ACF1A44BF}" type="slidenum">
              <a:rPr lang="cs-CZ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1"/>
                </a:solidFill>
              </a:rPr>
              <a:t>Cykly s pevným počtem opakování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chemeClr val="tx1"/>
                </a:solidFill>
              </a:rPr>
              <a:t>sumy</a:t>
            </a:r>
          </a:p>
          <a:p>
            <a:pPr eaLnBrk="1" hangingPunct="1"/>
            <a:r>
              <a:rPr lang="cs-CZ" dirty="0" smtClean="0">
                <a:solidFill>
                  <a:schemeClr val="tx1"/>
                </a:solidFill>
              </a:rPr>
              <a:t>zobrazení určitého počtu čísel</a:t>
            </a:r>
          </a:p>
          <a:p>
            <a:pPr eaLnBrk="1" hangingPunct="1"/>
            <a:r>
              <a:rPr lang="cs-CZ" dirty="0" smtClean="0">
                <a:solidFill>
                  <a:schemeClr val="tx1"/>
                </a:solidFill>
              </a:rPr>
              <a:t>maxima a minima z určitého počtu hodnot</a:t>
            </a:r>
          </a:p>
          <a:p>
            <a:pPr eaLnBrk="1" hangingPunct="1"/>
            <a:r>
              <a:rPr lang="cs-CZ" dirty="0" smtClean="0">
                <a:solidFill>
                  <a:schemeClr val="tx1"/>
                </a:solidFill>
              </a:rPr>
              <a:t>průměr z určitého počtu </a:t>
            </a:r>
            <a:r>
              <a:rPr lang="cs-CZ" dirty="0" smtClean="0">
                <a:solidFill>
                  <a:schemeClr val="tx1"/>
                </a:solidFill>
              </a:rPr>
              <a:t>hodnot</a:t>
            </a:r>
          </a:p>
          <a:p>
            <a:pPr eaLnBrk="1" hangingPunct="1"/>
            <a:r>
              <a:rPr lang="cs-CZ" dirty="0" smtClean="0">
                <a:solidFill>
                  <a:schemeClr val="tx1"/>
                </a:solidFill>
              </a:rPr>
              <a:t>výpisy hodnot</a:t>
            </a:r>
            <a:endParaRPr lang="cs-CZ" dirty="0" smtClean="0">
              <a:solidFill>
                <a:schemeClr val="tx1"/>
              </a:solidFill>
            </a:endParaRPr>
          </a:p>
          <a:p>
            <a:pPr eaLnBrk="1" hangingPunct="1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4F4513-CE85-4B2F-A0BC-5EA27C6CD9AF}" type="slidenum">
              <a:rPr lang="cs-CZ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Vývojový diagram – Suma čísel od 1 do 10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970462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chemeClr val="tx1"/>
                </a:solidFill>
              </a:rPr>
              <a:t>I – řídící proměnná cyklu</a:t>
            </a:r>
          </a:p>
          <a:p>
            <a:pPr eaLnBrk="1" hangingPunct="1"/>
            <a:r>
              <a:rPr lang="cs-CZ" smtClean="0">
                <a:solidFill>
                  <a:schemeClr val="tx1"/>
                </a:solidFill>
              </a:rPr>
              <a:t>SUMA – proměnná sloužící pro sčítání</a:t>
            </a:r>
          </a:p>
          <a:p>
            <a:pPr eaLnBrk="1" hangingPunct="1"/>
            <a:r>
              <a:rPr lang="cs-CZ" smtClean="0">
                <a:solidFill>
                  <a:schemeClr val="tx1"/>
                </a:solidFill>
              </a:rPr>
              <a:t>na začátku je nutné mít hodnotu nastavenou na nulu – tzn. před cyklem vynulovat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73BC1F-7907-4D97-A9E5-C1ED2129654E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Vývojový diagram – Suma čísel od 1 do 10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BB4B63-0098-4EE5-8B8F-7D4EE84BEE4B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grpSp>
        <p:nvGrpSpPr>
          <p:cNvPr id="14340" name="Skupina 36"/>
          <p:cNvGrpSpPr>
            <a:grpSpLocks/>
          </p:cNvGrpSpPr>
          <p:nvPr/>
        </p:nvGrpSpPr>
        <p:grpSpPr bwMode="auto">
          <a:xfrm>
            <a:off x="2484438" y="1196975"/>
            <a:ext cx="2951162" cy="5468938"/>
            <a:chOff x="2483768" y="1196752"/>
            <a:chExt cx="2952328" cy="5468618"/>
          </a:xfrm>
        </p:grpSpPr>
        <p:sp>
          <p:nvSpPr>
            <p:cNvPr id="6" name="Vývojový diagram: ukončení 5"/>
            <p:cNvSpPr/>
            <p:nvPr/>
          </p:nvSpPr>
          <p:spPr>
            <a:xfrm>
              <a:off x="3635160" y="1196752"/>
              <a:ext cx="1286383" cy="500034"/>
            </a:xfrm>
            <a:prstGeom prst="flowChartTerminator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cs-CZ" dirty="0"/>
                <a:t>Začátek</a:t>
              </a:r>
            </a:p>
          </p:txBody>
        </p:sp>
        <p:cxnSp>
          <p:nvCxnSpPr>
            <p:cNvPr id="7" name="Přímá spojovací šipka 6"/>
            <p:cNvCxnSpPr/>
            <p:nvPr/>
          </p:nvCxnSpPr>
          <p:spPr bwMode="auto">
            <a:xfrm>
              <a:off x="4284704" y="1701547"/>
              <a:ext cx="0" cy="287321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Vývojový diagram: postup 7"/>
            <p:cNvSpPr/>
            <p:nvPr/>
          </p:nvSpPr>
          <p:spPr>
            <a:xfrm>
              <a:off x="3347709" y="1988869"/>
              <a:ext cx="1764409" cy="504795"/>
            </a:xfrm>
            <a:prstGeom prst="flowChartProcess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cs-CZ" dirty="0"/>
                <a:t>SUMA:= 0</a:t>
              </a:r>
            </a:p>
          </p:txBody>
        </p:sp>
        <p:cxnSp>
          <p:nvCxnSpPr>
            <p:cNvPr id="9" name="Přímá spojovací šipka 8"/>
            <p:cNvCxnSpPr/>
            <p:nvPr/>
          </p:nvCxnSpPr>
          <p:spPr bwMode="auto">
            <a:xfrm>
              <a:off x="4284704" y="2493664"/>
              <a:ext cx="0" cy="28732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Vývojový diagram: příprava 9"/>
            <p:cNvSpPr/>
            <p:nvPr/>
          </p:nvSpPr>
          <p:spPr bwMode="auto">
            <a:xfrm>
              <a:off x="3276243" y="2780984"/>
              <a:ext cx="2015334" cy="576229"/>
            </a:xfrm>
            <a:prstGeom prst="flowChartPreparation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4350" name="TextovéPole 7"/>
            <p:cNvSpPr txBox="1">
              <a:spLocks noChangeArrowheads="1"/>
            </p:cNvSpPr>
            <p:nvPr/>
          </p:nvSpPr>
          <p:spPr bwMode="auto">
            <a:xfrm>
              <a:off x="3707904" y="2708920"/>
              <a:ext cx="123212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/>
                <a:t>Cyklus</a:t>
              </a:r>
            </a:p>
            <a:p>
              <a:pPr algn="ctr"/>
              <a:r>
                <a:rPr lang="cs-CZ"/>
                <a:t>I: =1,10</a:t>
              </a:r>
            </a:p>
          </p:txBody>
        </p:sp>
        <p:cxnSp>
          <p:nvCxnSpPr>
            <p:cNvPr id="12" name="Přímá spojovací šipka 11"/>
            <p:cNvCxnSpPr/>
            <p:nvPr/>
          </p:nvCxnSpPr>
          <p:spPr bwMode="auto">
            <a:xfrm>
              <a:off x="4284704" y="3357214"/>
              <a:ext cx="0" cy="28732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Vývojový diagram: postup 15"/>
            <p:cNvSpPr/>
            <p:nvPr/>
          </p:nvSpPr>
          <p:spPr>
            <a:xfrm>
              <a:off x="3276243" y="3644534"/>
              <a:ext cx="2088388" cy="504795"/>
            </a:xfrm>
            <a:prstGeom prst="flowChartProcess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cs-CZ" dirty="0"/>
                <a:t>SUMA:= </a:t>
              </a:r>
              <a:r>
                <a:rPr lang="cs-CZ" dirty="0" err="1"/>
                <a:t>SUMA</a:t>
              </a:r>
              <a:r>
                <a:rPr lang="cs-CZ" dirty="0"/>
                <a:t> + I</a:t>
              </a:r>
            </a:p>
          </p:txBody>
        </p:sp>
        <p:sp>
          <p:nvSpPr>
            <p:cNvPr id="17" name="Vývojový diagram: příprava 16"/>
            <p:cNvSpPr/>
            <p:nvPr/>
          </p:nvSpPr>
          <p:spPr bwMode="auto">
            <a:xfrm>
              <a:off x="3347709" y="4436650"/>
              <a:ext cx="2016922" cy="576228"/>
            </a:xfrm>
            <a:prstGeom prst="flowChartPreparation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cxnSp>
          <p:nvCxnSpPr>
            <p:cNvPr id="18" name="Přímá spojovací šipka 17"/>
            <p:cNvCxnSpPr/>
            <p:nvPr/>
          </p:nvCxnSpPr>
          <p:spPr bwMode="auto">
            <a:xfrm>
              <a:off x="4284704" y="4149329"/>
              <a:ext cx="0" cy="287321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4355" name="TextovéPole 14"/>
            <p:cNvSpPr txBox="1">
              <a:spLocks noChangeArrowheads="1"/>
            </p:cNvSpPr>
            <p:nvPr/>
          </p:nvSpPr>
          <p:spPr bwMode="auto">
            <a:xfrm>
              <a:off x="3635896" y="4509120"/>
              <a:ext cx="1440148" cy="369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/>
                <a:t>Konec cyklu</a:t>
              </a:r>
            </a:p>
          </p:txBody>
        </p:sp>
        <p:cxnSp>
          <p:nvCxnSpPr>
            <p:cNvPr id="21" name="Přímá spojovací šipka 20"/>
            <p:cNvCxnSpPr/>
            <p:nvPr/>
          </p:nvCxnSpPr>
          <p:spPr bwMode="auto">
            <a:xfrm>
              <a:off x="4284704" y="5012879"/>
              <a:ext cx="0" cy="28890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Vývojový diagram: údaje 21"/>
            <p:cNvSpPr/>
            <p:nvPr/>
          </p:nvSpPr>
          <p:spPr>
            <a:xfrm>
              <a:off x="3419174" y="5301787"/>
              <a:ext cx="2016922" cy="576229"/>
            </a:xfrm>
            <a:prstGeom prst="flowChartInputOutpu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cs-CZ" sz="1600" dirty="0">
                  <a:solidFill>
                    <a:schemeClr val="tx1"/>
                  </a:solidFill>
                </a:rPr>
                <a:t>Zobraz: SUMA</a:t>
              </a:r>
            </a:p>
          </p:txBody>
        </p:sp>
        <p:cxnSp>
          <p:nvCxnSpPr>
            <p:cNvPr id="23" name="Přímá spojovací šipka 22"/>
            <p:cNvCxnSpPr/>
            <p:nvPr/>
          </p:nvCxnSpPr>
          <p:spPr bwMode="auto">
            <a:xfrm>
              <a:off x="4284704" y="5878016"/>
              <a:ext cx="0" cy="28732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Vývojový diagram: ukončení 23"/>
            <p:cNvSpPr/>
            <p:nvPr/>
          </p:nvSpPr>
          <p:spPr>
            <a:xfrm>
              <a:off x="3635160" y="6165336"/>
              <a:ext cx="1286383" cy="500034"/>
            </a:xfrm>
            <a:prstGeom prst="flowChartTerminator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cs-CZ" dirty="0"/>
                <a:t>Konec</a:t>
              </a:r>
            </a:p>
          </p:txBody>
        </p:sp>
        <p:cxnSp>
          <p:nvCxnSpPr>
            <p:cNvPr id="25" name="Přímá spojovací čára 24"/>
            <p:cNvCxnSpPr/>
            <p:nvPr/>
          </p:nvCxnSpPr>
          <p:spPr bwMode="auto">
            <a:xfrm flipH="1">
              <a:off x="2483768" y="3068305"/>
              <a:ext cx="792475" cy="0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Přímá spojovací čára 25"/>
            <p:cNvCxnSpPr/>
            <p:nvPr/>
          </p:nvCxnSpPr>
          <p:spPr bwMode="auto">
            <a:xfrm flipH="1">
              <a:off x="2483768" y="4725559"/>
              <a:ext cx="863941" cy="0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ovací čára 26"/>
            <p:cNvCxnSpPr/>
            <p:nvPr/>
          </p:nvCxnSpPr>
          <p:spPr bwMode="auto">
            <a:xfrm flipH="1">
              <a:off x="2483768" y="3068305"/>
              <a:ext cx="0" cy="1657253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41" name="TextovéPole 27"/>
          <p:cNvSpPr txBox="1">
            <a:spLocks noChangeArrowheads="1"/>
          </p:cNvSpPr>
          <p:nvPr/>
        </p:nvSpPr>
        <p:spPr bwMode="auto">
          <a:xfrm>
            <a:off x="179388" y="1628775"/>
            <a:ext cx="31321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/>
              <a:t>na začátku je nutné vynulovat</a:t>
            </a:r>
          </a:p>
        </p:txBody>
      </p:sp>
      <p:cxnSp>
        <p:nvCxnSpPr>
          <p:cNvPr id="29" name="Přímá spojovací šipka 28"/>
          <p:cNvCxnSpPr/>
          <p:nvPr/>
        </p:nvCxnSpPr>
        <p:spPr>
          <a:xfrm>
            <a:off x="1979613" y="2060575"/>
            <a:ext cx="1296987" cy="2159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3" name="TextovéPole 33"/>
          <p:cNvSpPr txBox="1">
            <a:spLocks noChangeArrowheads="1"/>
          </p:cNvSpPr>
          <p:nvPr/>
        </p:nvSpPr>
        <p:spPr bwMode="auto">
          <a:xfrm>
            <a:off x="179388" y="4941888"/>
            <a:ext cx="30972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/>
              <a:t>při každém průchodu cyklem se přičte další hodnota</a:t>
            </a:r>
          </a:p>
        </p:txBody>
      </p:sp>
      <p:cxnSp>
        <p:nvCxnSpPr>
          <p:cNvPr id="35" name="Přímá spojovací šipka 34"/>
          <p:cNvCxnSpPr/>
          <p:nvPr/>
        </p:nvCxnSpPr>
        <p:spPr>
          <a:xfrm flipV="1">
            <a:off x="1908175" y="4005263"/>
            <a:ext cx="1368425" cy="10795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Vývojový diagram – suma libovolného počtu čísel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5363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chemeClr val="tx1"/>
                </a:solidFill>
              </a:rPr>
              <a:t>podobný příklad jako předchozí diagram</a:t>
            </a:r>
          </a:p>
          <a:p>
            <a:pPr eaLnBrk="1" hangingPunct="1"/>
            <a:r>
              <a:rPr lang="cs-CZ" smtClean="0">
                <a:solidFill>
                  <a:schemeClr val="tx1"/>
                </a:solidFill>
              </a:rPr>
              <a:t>N – počet čísel, která je nutné přečíst</a:t>
            </a:r>
          </a:p>
          <a:p>
            <a:pPr eaLnBrk="1" hangingPunct="1"/>
            <a:r>
              <a:rPr lang="cs-CZ" smtClean="0">
                <a:solidFill>
                  <a:schemeClr val="tx1"/>
                </a:solidFill>
              </a:rPr>
              <a:t>hodnota proměnné N musí být známa než se definuje cyklus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D5F802-B5C7-4708-BEA6-898FDF30F434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Nadpis 24"/>
          <p:cNvSpPr>
            <a:spLocks noGrp="1"/>
          </p:cNvSpPr>
          <p:nvPr>
            <p:ph type="title"/>
          </p:nvPr>
        </p:nvSpPr>
        <p:spPr>
          <a:xfrm>
            <a:off x="301752" y="260648"/>
            <a:ext cx="8686800" cy="86409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Vývojový diagram – suma libovolného počtu čísel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B55740-CC5E-415D-8CE8-A7071639EB60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7" name="Vývojový diagram: ukončení 6"/>
          <p:cNvSpPr/>
          <p:nvPr/>
        </p:nvSpPr>
        <p:spPr>
          <a:xfrm>
            <a:off x="1168400" y="1303338"/>
            <a:ext cx="1285875" cy="500062"/>
          </a:xfrm>
          <a:prstGeom prst="flowChartTerminato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Začátek</a:t>
            </a:r>
          </a:p>
        </p:txBody>
      </p:sp>
      <p:cxnSp>
        <p:nvCxnSpPr>
          <p:cNvPr id="8" name="Přímá spojovací šipka 6"/>
          <p:cNvCxnSpPr/>
          <p:nvPr/>
        </p:nvCxnSpPr>
        <p:spPr bwMode="auto">
          <a:xfrm>
            <a:off x="1827213" y="1803400"/>
            <a:ext cx="0" cy="179388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Vývojový diagram: postup 8"/>
          <p:cNvSpPr/>
          <p:nvPr/>
        </p:nvSpPr>
        <p:spPr>
          <a:xfrm>
            <a:off x="957263" y="1982788"/>
            <a:ext cx="1763712" cy="503237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SUMA:= 0</a:t>
            </a:r>
          </a:p>
        </p:txBody>
      </p:sp>
      <p:cxnSp>
        <p:nvCxnSpPr>
          <p:cNvPr id="10" name="Přímá spojovací šipka 8"/>
          <p:cNvCxnSpPr/>
          <p:nvPr/>
        </p:nvCxnSpPr>
        <p:spPr bwMode="auto">
          <a:xfrm>
            <a:off x="1847850" y="2490788"/>
            <a:ext cx="0" cy="257175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Vývojový diagram: příprava 10"/>
          <p:cNvSpPr/>
          <p:nvPr/>
        </p:nvSpPr>
        <p:spPr bwMode="auto">
          <a:xfrm>
            <a:off x="839788" y="3506788"/>
            <a:ext cx="2016125" cy="576262"/>
          </a:xfrm>
          <a:prstGeom prst="flowChartPreparation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6393" name="TextovéPole 7"/>
          <p:cNvSpPr txBox="1">
            <a:spLocks noChangeArrowheads="1"/>
          </p:cNvSpPr>
          <p:nvPr/>
        </p:nvSpPr>
        <p:spPr bwMode="auto">
          <a:xfrm>
            <a:off x="1239838" y="3460750"/>
            <a:ext cx="12319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/>
              <a:t>Cyklus</a:t>
            </a:r>
          </a:p>
          <a:p>
            <a:pPr algn="ctr"/>
            <a:r>
              <a:rPr lang="cs-CZ"/>
              <a:t>I: =1,N</a:t>
            </a:r>
          </a:p>
        </p:txBody>
      </p:sp>
      <p:sp>
        <p:nvSpPr>
          <p:cNvPr id="14" name="Vývojový diagram: postup 13"/>
          <p:cNvSpPr/>
          <p:nvPr/>
        </p:nvSpPr>
        <p:spPr>
          <a:xfrm>
            <a:off x="763588" y="5051425"/>
            <a:ext cx="2089150" cy="503238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SUMA:= SUMA + </a:t>
            </a:r>
            <a:r>
              <a:rPr lang="cs-CZ" dirty="0" smtClean="0"/>
              <a:t>X</a:t>
            </a:r>
            <a:endParaRPr lang="cs-CZ" dirty="0"/>
          </a:p>
        </p:txBody>
      </p:sp>
      <p:sp>
        <p:nvSpPr>
          <p:cNvPr id="15" name="Vývojový diagram: příprava 14"/>
          <p:cNvSpPr/>
          <p:nvPr/>
        </p:nvSpPr>
        <p:spPr bwMode="auto">
          <a:xfrm>
            <a:off x="957263" y="5726113"/>
            <a:ext cx="2016125" cy="576262"/>
          </a:xfrm>
          <a:prstGeom prst="flowChartPreparation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6396" name="TextovéPole 14"/>
          <p:cNvSpPr txBox="1">
            <a:spLocks noChangeArrowheads="1"/>
          </p:cNvSpPr>
          <p:nvPr/>
        </p:nvSpPr>
        <p:spPr bwMode="auto">
          <a:xfrm>
            <a:off x="1209675" y="5829300"/>
            <a:ext cx="1439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/>
              <a:t>Konec cyklu</a:t>
            </a:r>
          </a:p>
        </p:txBody>
      </p:sp>
      <p:sp>
        <p:nvSpPr>
          <p:cNvPr id="19" name="Vývojový diagram: údaje 18"/>
          <p:cNvSpPr/>
          <p:nvPr/>
        </p:nvSpPr>
        <p:spPr>
          <a:xfrm>
            <a:off x="5508625" y="4114800"/>
            <a:ext cx="2016125" cy="576263"/>
          </a:xfrm>
          <a:prstGeom prst="flowChartInputOutp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solidFill>
                  <a:schemeClr val="tx1"/>
                </a:solidFill>
              </a:rPr>
              <a:t>Zobraz: SUMA</a:t>
            </a:r>
          </a:p>
        </p:txBody>
      </p:sp>
      <p:sp>
        <p:nvSpPr>
          <p:cNvPr id="21" name="Vývojový diagram: ukončení 20"/>
          <p:cNvSpPr/>
          <p:nvPr/>
        </p:nvSpPr>
        <p:spPr>
          <a:xfrm>
            <a:off x="5899150" y="4968875"/>
            <a:ext cx="1285875" cy="500063"/>
          </a:xfrm>
          <a:prstGeom prst="flowChartTerminato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Konec</a:t>
            </a:r>
          </a:p>
        </p:txBody>
      </p:sp>
      <p:cxnSp>
        <p:nvCxnSpPr>
          <p:cNvPr id="22" name="Přímá spojovací čára 24"/>
          <p:cNvCxnSpPr/>
          <p:nvPr/>
        </p:nvCxnSpPr>
        <p:spPr bwMode="auto">
          <a:xfrm flipH="1">
            <a:off x="2855913" y="3783013"/>
            <a:ext cx="977900" cy="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5"/>
          <p:cNvCxnSpPr/>
          <p:nvPr/>
        </p:nvCxnSpPr>
        <p:spPr bwMode="auto">
          <a:xfrm flipH="1">
            <a:off x="2973388" y="6013450"/>
            <a:ext cx="863600" cy="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6"/>
          <p:cNvCxnSpPr/>
          <p:nvPr/>
        </p:nvCxnSpPr>
        <p:spPr bwMode="auto">
          <a:xfrm flipH="1">
            <a:off x="3833813" y="3795713"/>
            <a:ext cx="7937" cy="2227262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šipka 22"/>
          <p:cNvCxnSpPr/>
          <p:nvPr/>
        </p:nvCxnSpPr>
        <p:spPr bwMode="auto">
          <a:xfrm>
            <a:off x="1914525" y="5554663"/>
            <a:ext cx="0" cy="177800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Přímá spojovací šipka 22"/>
          <p:cNvCxnSpPr/>
          <p:nvPr/>
        </p:nvCxnSpPr>
        <p:spPr bwMode="auto">
          <a:xfrm>
            <a:off x="1928813" y="6302375"/>
            <a:ext cx="0" cy="177800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Vývojový diagram: údaje 34"/>
          <p:cNvSpPr/>
          <p:nvPr/>
        </p:nvSpPr>
        <p:spPr>
          <a:xfrm>
            <a:off x="733425" y="2740025"/>
            <a:ext cx="2016125" cy="576263"/>
          </a:xfrm>
          <a:prstGeom prst="flowChartInputOutp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dirty="0">
                <a:solidFill>
                  <a:schemeClr val="tx1"/>
                </a:solidFill>
              </a:rPr>
              <a:t>Čti: N</a:t>
            </a:r>
          </a:p>
        </p:txBody>
      </p:sp>
      <p:cxnSp>
        <p:nvCxnSpPr>
          <p:cNvPr id="37" name="Přímá spojovací šipka 8"/>
          <p:cNvCxnSpPr/>
          <p:nvPr/>
        </p:nvCxnSpPr>
        <p:spPr bwMode="auto">
          <a:xfrm>
            <a:off x="1844675" y="3316288"/>
            <a:ext cx="0" cy="190500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Přímá spojovací šipka 8"/>
          <p:cNvCxnSpPr/>
          <p:nvPr/>
        </p:nvCxnSpPr>
        <p:spPr bwMode="auto">
          <a:xfrm>
            <a:off x="1874838" y="4076700"/>
            <a:ext cx="0" cy="209550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Vývojový diagram: údaje 38"/>
          <p:cNvSpPr/>
          <p:nvPr/>
        </p:nvSpPr>
        <p:spPr>
          <a:xfrm>
            <a:off x="790575" y="4264025"/>
            <a:ext cx="2016125" cy="576263"/>
          </a:xfrm>
          <a:prstGeom prst="flowChartInputOutp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dirty="0">
                <a:solidFill>
                  <a:schemeClr val="tx1"/>
                </a:solidFill>
              </a:rPr>
              <a:t>Čti: X</a:t>
            </a:r>
          </a:p>
        </p:txBody>
      </p:sp>
      <p:cxnSp>
        <p:nvCxnSpPr>
          <p:cNvPr id="40" name="Přímá spojovací šipka 8"/>
          <p:cNvCxnSpPr/>
          <p:nvPr/>
        </p:nvCxnSpPr>
        <p:spPr bwMode="auto">
          <a:xfrm>
            <a:off x="1876425" y="4867275"/>
            <a:ext cx="0" cy="184150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6409" name="Skupina 54"/>
          <p:cNvGrpSpPr>
            <a:grpSpLocks/>
          </p:cNvGrpSpPr>
          <p:nvPr/>
        </p:nvGrpSpPr>
        <p:grpSpPr bwMode="auto">
          <a:xfrm>
            <a:off x="1682750" y="6423025"/>
            <a:ext cx="493713" cy="461963"/>
            <a:chOff x="428596" y="2604232"/>
            <a:chExt cx="900000" cy="938390"/>
          </a:xfrm>
        </p:grpSpPr>
        <p:sp>
          <p:nvSpPr>
            <p:cNvPr id="56" name="Vývojový diagram: spojka 33"/>
            <p:cNvSpPr/>
            <p:nvPr/>
          </p:nvSpPr>
          <p:spPr>
            <a:xfrm>
              <a:off x="428596" y="2713872"/>
              <a:ext cx="900000" cy="828750"/>
            </a:xfrm>
            <a:prstGeom prst="flowChartConnector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6420" name="TextovéPole 56"/>
            <p:cNvSpPr txBox="1">
              <a:spLocks noChangeArrowheads="1"/>
            </p:cNvSpPr>
            <p:nvPr/>
          </p:nvSpPr>
          <p:spPr bwMode="auto">
            <a:xfrm>
              <a:off x="603624" y="2604232"/>
              <a:ext cx="321484" cy="938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2400"/>
                <a:t>1</a:t>
              </a:r>
            </a:p>
          </p:txBody>
        </p:sp>
      </p:grpSp>
      <p:grpSp>
        <p:nvGrpSpPr>
          <p:cNvPr id="16410" name="Skupina 59"/>
          <p:cNvGrpSpPr>
            <a:grpSpLocks/>
          </p:cNvGrpSpPr>
          <p:nvPr/>
        </p:nvGrpSpPr>
        <p:grpSpPr bwMode="auto">
          <a:xfrm>
            <a:off x="6269038" y="3375025"/>
            <a:ext cx="493712" cy="460375"/>
            <a:chOff x="428596" y="2604232"/>
            <a:chExt cx="900000" cy="938390"/>
          </a:xfrm>
        </p:grpSpPr>
        <p:sp>
          <p:nvSpPr>
            <p:cNvPr id="61" name="Vývojový diagram: spojka 33"/>
            <p:cNvSpPr/>
            <p:nvPr/>
          </p:nvSpPr>
          <p:spPr>
            <a:xfrm>
              <a:off x="428596" y="2714250"/>
              <a:ext cx="900000" cy="828372"/>
            </a:xfrm>
            <a:prstGeom prst="flowChartConnector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6418" name="TextovéPole 61"/>
            <p:cNvSpPr txBox="1">
              <a:spLocks noChangeArrowheads="1"/>
            </p:cNvSpPr>
            <p:nvPr/>
          </p:nvSpPr>
          <p:spPr bwMode="auto">
            <a:xfrm>
              <a:off x="603624" y="2604232"/>
              <a:ext cx="321484" cy="938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2400"/>
                <a:t>1</a:t>
              </a:r>
            </a:p>
          </p:txBody>
        </p:sp>
      </p:grpSp>
      <p:cxnSp>
        <p:nvCxnSpPr>
          <p:cNvPr id="63" name="Přímá spojovací šipka 8"/>
          <p:cNvCxnSpPr/>
          <p:nvPr/>
        </p:nvCxnSpPr>
        <p:spPr bwMode="auto">
          <a:xfrm>
            <a:off x="6542088" y="3848100"/>
            <a:ext cx="0" cy="258763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Přímá spojovací šipka 8"/>
          <p:cNvCxnSpPr/>
          <p:nvPr/>
        </p:nvCxnSpPr>
        <p:spPr bwMode="auto">
          <a:xfrm>
            <a:off x="6516688" y="4711700"/>
            <a:ext cx="0" cy="257175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413" name="TextovéPole 64"/>
          <p:cNvSpPr txBox="1">
            <a:spLocks noChangeArrowheads="1"/>
          </p:cNvSpPr>
          <p:nvPr/>
        </p:nvSpPr>
        <p:spPr bwMode="auto">
          <a:xfrm>
            <a:off x="3402013" y="1476375"/>
            <a:ext cx="38163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/>
              <a:t>je nutné vědět, kolik čísel se bude sčítat</a:t>
            </a:r>
          </a:p>
        </p:txBody>
      </p:sp>
      <p:cxnSp>
        <p:nvCxnSpPr>
          <p:cNvPr id="66" name="Přímá spojovací šipka 28"/>
          <p:cNvCxnSpPr/>
          <p:nvPr/>
        </p:nvCxnSpPr>
        <p:spPr>
          <a:xfrm flipH="1">
            <a:off x="2667000" y="2103438"/>
            <a:ext cx="738188" cy="63658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15" name="TextovéPole 67"/>
          <p:cNvSpPr txBox="1">
            <a:spLocks noChangeArrowheads="1"/>
          </p:cNvSpPr>
          <p:nvPr/>
        </p:nvSpPr>
        <p:spPr bwMode="auto">
          <a:xfrm>
            <a:off x="3419872" y="2492896"/>
            <a:ext cx="39751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/>
              <a:t>při každém průchodu cyklem se načte jiné číslo</a:t>
            </a:r>
          </a:p>
        </p:txBody>
      </p:sp>
      <p:cxnSp>
        <p:nvCxnSpPr>
          <p:cNvPr id="69" name="Přímá spojovací šipka 28"/>
          <p:cNvCxnSpPr/>
          <p:nvPr/>
        </p:nvCxnSpPr>
        <p:spPr>
          <a:xfrm flipH="1">
            <a:off x="2749550" y="3375025"/>
            <a:ext cx="814388" cy="91122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0" dur="2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3" dur="2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3" dur="20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1" dur="20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6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6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6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6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6393" grpId="0"/>
      <p:bldP spid="14" grpId="0" animBg="1"/>
      <p:bldP spid="15" grpId="0" animBg="1"/>
      <p:bldP spid="16396" grpId="0"/>
      <p:bldP spid="19" grpId="0" animBg="1"/>
      <p:bldP spid="21" grpId="0" animBg="1"/>
      <p:bldP spid="35" grpId="0" animBg="1"/>
      <p:bldP spid="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>
                <a:solidFill>
                  <a:schemeClr val="tx1"/>
                </a:solidFill>
              </a:rPr>
              <a:t>Vývojový diagram –Maximum z celých čísel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7411" name="Zástupný symbol pro obsah 4"/>
          <p:cNvSpPr>
            <a:spLocks noGrp="1"/>
          </p:cNvSpPr>
          <p:nvPr>
            <p:ph idx="1"/>
          </p:nvPr>
        </p:nvSpPr>
        <p:spPr>
          <a:xfrm>
            <a:off x="304800" y="1341438"/>
            <a:ext cx="8686800" cy="5327650"/>
          </a:xfrm>
        </p:spPr>
        <p:txBody>
          <a:bodyPr/>
          <a:lstStyle/>
          <a:p>
            <a:r>
              <a:rPr lang="cs-CZ" smtClean="0">
                <a:solidFill>
                  <a:schemeClr val="tx1"/>
                </a:solidFill>
              </a:rPr>
              <a:t>budou použity hodnoty pro minimum a maximum:	MIN = 32 767</a:t>
            </a:r>
          </a:p>
          <a:p>
            <a:pPr>
              <a:buFont typeface="Wingdings 2" pitchFamily="18" charset="2"/>
              <a:buNone/>
            </a:pPr>
            <a:r>
              <a:rPr lang="cs-CZ" smtClean="0">
                <a:solidFill>
                  <a:schemeClr val="tx1"/>
                </a:solidFill>
              </a:rPr>
              <a:t>				MAX = -32 768</a:t>
            </a:r>
          </a:p>
          <a:p>
            <a:r>
              <a:rPr lang="cs-CZ" smtClean="0">
                <a:solidFill>
                  <a:schemeClr val="tx1"/>
                </a:solidFill>
              </a:rPr>
              <a:t>Proč takovéto hodnoty? – jedná se o datový typ </a:t>
            </a:r>
            <a:r>
              <a:rPr lang="cs-CZ" b="1" smtClean="0">
                <a:solidFill>
                  <a:schemeClr val="tx1"/>
                </a:solidFill>
              </a:rPr>
              <a:t>Integer</a:t>
            </a:r>
            <a:r>
              <a:rPr lang="cs-CZ" smtClean="0">
                <a:solidFill>
                  <a:schemeClr val="tx1"/>
                </a:solidFill>
              </a:rPr>
              <a:t>, se kterým se seznámíme v programování – je určen pro celá čísla a nabývá těchto mezí.</a:t>
            </a:r>
          </a:p>
          <a:p>
            <a:r>
              <a:rPr lang="cs-CZ" smtClean="0">
                <a:solidFill>
                  <a:schemeClr val="tx1"/>
                </a:solidFill>
              </a:rPr>
              <a:t>maximu musí být dočasně přiřazena ta nejmenší hodnota</a:t>
            </a:r>
          </a:p>
          <a:p>
            <a:r>
              <a:rPr lang="cs-CZ" smtClean="0">
                <a:solidFill>
                  <a:schemeClr val="tx1"/>
                </a:solidFill>
              </a:rPr>
              <a:t>minimu musí být dočasně přiřazena největší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B8EA3-4A0F-4EA9-827A-19F120C39422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>
                <a:solidFill>
                  <a:schemeClr val="tx1"/>
                </a:solidFill>
              </a:rPr>
              <a:t>Vývojový diagram –Maximum z celých čísel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7464F4-7290-4A48-8B2F-E505B74DE753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7" name="Vývojový diagram: ukončení 6"/>
          <p:cNvSpPr/>
          <p:nvPr/>
        </p:nvSpPr>
        <p:spPr>
          <a:xfrm>
            <a:off x="765175" y="1355725"/>
            <a:ext cx="1285875" cy="500063"/>
          </a:xfrm>
          <a:prstGeom prst="flowChartTerminato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Začátek</a:t>
            </a:r>
          </a:p>
        </p:txBody>
      </p:sp>
      <p:cxnSp>
        <p:nvCxnSpPr>
          <p:cNvPr id="8" name="Přímá spojovací šipka 8"/>
          <p:cNvCxnSpPr/>
          <p:nvPr/>
        </p:nvCxnSpPr>
        <p:spPr bwMode="auto">
          <a:xfrm flipH="1">
            <a:off x="1397000" y="1855788"/>
            <a:ext cx="11113" cy="577850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Vývojový diagram: údaje 9"/>
          <p:cNvSpPr/>
          <p:nvPr/>
        </p:nvSpPr>
        <p:spPr>
          <a:xfrm>
            <a:off x="323850" y="2409825"/>
            <a:ext cx="2016125" cy="576263"/>
          </a:xfrm>
          <a:prstGeom prst="flowChartInputOutp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dirty="0">
                <a:solidFill>
                  <a:schemeClr val="tx1"/>
                </a:solidFill>
              </a:rPr>
              <a:t>Čti: N</a:t>
            </a:r>
          </a:p>
        </p:txBody>
      </p:sp>
      <p:cxnSp>
        <p:nvCxnSpPr>
          <p:cNvPr id="11" name="Přímá spojovací šipka 8"/>
          <p:cNvCxnSpPr/>
          <p:nvPr/>
        </p:nvCxnSpPr>
        <p:spPr bwMode="auto">
          <a:xfrm flipH="1">
            <a:off x="1390650" y="2997200"/>
            <a:ext cx="12700" cy="577850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Vývojový diagram: postup 11"/>
          <p:cNvSpPr/>
          <p:nvPr/>
        </p:nvSpPr>
        <p:spPr>
          <a:xfrm>
            <a:off x="449263" y="3573463"/>
            <a:ext cx="1763712" cy="719137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MAX:= -32 768</a:t>
            </a:r>
          </a:p>
          <a:p>
            <a:pPr algn="ctr">
              <a:defRPr/>
            </a:pPr>
            <a:r>
              <a:rPr lang="cs-CZ" dirty="0"/>
              <a:t>MIN:= 32767</a:t>
            </a:r>
          </a:p>
        </p:txBody>
      </p:sp>
      <p:sp>
        <p:nvSpPr>
          <p:cNvPr id="18441" name="TextovéPole 12"/>
          <p:cNvSpPr txBox="1">
            <a:spLocks noChangeArrowheads="1"/>
          </p:cNvSpPr>
          <p:nvPr/>
        </p:nvSpPr>
        <p:spPr bwMode="auto">
          <a:xfrm>
            <a:off x="3078163" y="1341438"/>
            <a:ext cx="4824412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/>
              <a:t>Počet čísel, ze kterých budeme zjišťovat maximum a minimu, tento počet je nutné znát na začátku cyklu, N tvoří horní mez řídící </a:t>
            </a:r>
            <a:r>
              <a:rPr lang="cs-CZ" sz="2400" smtClean="0"/>
              <a:t>proměnné.</a:t>
            </a:r>
            <a:endParaRPr lang="cs-CZ" sz="2400"/>
          </a:p>
        </p:txBody>
      </p:sp>
      <p:cxnSp>
        <p:nvCxnSpPr>
          <p:cNvPr id="14" name="Přímá spojovací šipka 28"/>
          <p:cNvCxnSpPr/>
          <p:nvPr/>
        </p:nvCxnSpPr>
        <p:spPr>
          <a:xfrm flipH="1">
            <a:off x="2339975" y="1855788"/>
            <a:ext cx="738188" cy="63658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3" name="TextovéPole 14"/>
          <p:cNvSpPr txBox="1">
            <a:spLocks noChangeArrowheads="1"/>
          </p:cNvSpPr>
          <p:nvPr/>
        </p:nvSpPr>
        <p:spPr bwMode="auto">
          <a:xfrm>
            <a:off x="2987675" y="3716338"/>
            <a:ext cx="417671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/>
              <a:t>Maximu se přiřadí nejmenší možné celé číslo. Minimu se přiřadí největší možné celé číslo.</a:t>
            </a:r>
          </a:p>
        </p:txBody>
      </p:sp>
      <p:cxnSp>
        <p:nvCxnSpPr>
          <p:cNvPr id="16" name="Přímá spojovací šipka 8"/>
          <p:cNvCxnSpPr/>
          <p:nvPr/>
        </p:nvCxnSpPr>
        <p:spPr bwMode="auto">
          <a:xfrm flipH="1">
            <a:off x="1382713" y="4292600"/>
            <a:ext cx="12700" cy="579438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8445" name="Skupina 59"/>
          <p:cNvGrpSpPr>
            <a:grpSpLocks/>
          </p:cNvGrpSpPr>
          <p:nvPr/>
        </p:nvGrpSpPr>
        <p:grpSpPr bwMode="auto">
          <a:xfrm>
            <a:off x="900113" y="4868863"/>
            <a:ext cx="863600" cy="1114425"/>
            <a:chOff x="428596" y="2714250"/>
            <a:chExt cx="900000" cy="1117107"/>
          </a:xfrm>
        </p:grpSpPr>
        <p:sp>
          <p:nvSpPr>
            <p:cNvPr id="18" name="Vývojový diagram: spojka 33"/>
            <p:cNvSpPr/>
            <p:nvPr/>
          </p:nvSpPr>
          <p:spPr>
            <a:xfrm>
              <a:off x="428596" y="2714250"/>
              <a:ext cx="900000" cy="829077"/>
            </a:xfrm>
            <a:prstGeom prst="flowChartConnector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8448" name="TextovéPole 61"/>
            <p:cNvSpPr txBox="1">
              <a:spLocks noChangeArrowheads="1"/>
            </p:cNvSpPr>
            <p:nvPr/>
          </p:nvSpPr>
          <p:spPr bwMode="auto">
            <a:xfrm>
              <a:off x="728596" y="2892967"/>
              <a:ext cx="321484" cy="938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2400"/>
                <a:t>1</a:t>
              </a:r>
            </a:p>
          </p:txBody>
        </p:sp>
      </p:grpSp>
      <p:cxnSp>
        <p:nvCxnSpPr>
          <p:cNvPr id="20" name="Přímá spojovací šipka 28"/>
          <p:cNvCxnSpPr/>
          <p:nvPr/>
        </p:nvCxnSpPr>
        <p:spPr>
          <a:xfrm flipH="1" flipV="1">
            <a:off x="2263775" y="4221163"/>
            <a:ext cx="814388" cy="36036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7" dur="20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2" grpId="0" animBg="1"/>
      <p:bldP spid="18441" grpId="0"/>
      <p:bldP spid="1844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esta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1132</TotalTime>
  <Words>523</Words>
  <Application>Microsoft Office PowerPoint</Application>
  <PresentationFormat>Předvádění na obrazovce (4:3)</PresentationFormat>
  <Paragraphs>118</Paragraphs>
  <Slides>12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4" baseType="lpstr">
      <vt:lpstr>Cesta</vt:lpstr>
      <vt:lpstr>Rovnice</vt:lpstr>
      <vt:lpstr>Prezentace aplikace PowerPoint</vt:lpstr>
      <vt:lpstr>Cykly s pevným počtem opakování </vt:lpstr>
      <vt:lpstr>Cykly s pevným počtem opakování</vt:lpstr>
      <vt:lpstr>Vývojový diagram – Suma čísel od 1 do 10</vt:lpstr>
      <vt:lpstr>Vývojový diagram – Suma čísel od 1 do 10</vt:lpstr>
      <vt:lpstr>Vývojový diagram – suma libovolného počtu čísel</vt:lpstr>
      <vt:lpstr>Vývojový diagram – suma libovolného počtu čísel</vt:lpstr>
      <vt:lpstr>Vývojový diagram –Maximum z celých čísel</vt:lpstr>
      <vt:lpstr>Vývojový diagram –Maximum z celých čísel</vt:lpstr>
      <vt:lpstr>Prezentace aplikace PowerPoint</vt:lpstr>
      <vt:lpstr>Prezentace aplikace PowerPoint</vt:lpstr>
      <vt:lpstr>Použité zdroje</vt:lpstr>
    </vt:vector>
  </TitlesOfParts>
  <Company>kspa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ipserova</dc:creator>
  <cp:lastModifiedBy>Martin Štorek</cp:lastModifiedBy>
  <cp:revision>155</cp:revision>
  <dcterms:created xsi:type="dcterms:W3CDTF">2012-02-21T12:30:14Z</dcterms:created>
  <dcterms:modified xsi:type="dcterms:W3CDTF">2014-01-06T14:45:26Z</dcterms:modified>
</cp:coreProperties>
</file>