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4" r:id="rId4"/>
    <p:sldId id="260" r:id="rId5"/>
    <p:sldId id="261" r:id="rId6"/>
    <p:sldId id="262" r:id="rId7"/>
    <p:sldId id="263" r:id="rId8"/>
    <p:sldId id="257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3D5A-C016-4449-B10F-F4228CA20F53}" type="datetimeFigureOut">
              <a:rPr lang="cs-CZ" smtClean="0"/>
              <a:pPr/>
              <a:t>19.4.2014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2260888-FCDE-41F1-97D1-D4F6C4D2D1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3D5A-C016-4449-B10F-F4228CA20F53}" type="datetimeFigureOut">
              <a:rPr lang="cs-CZ" smtClean="0"/>
              <a:pPr/>
              <a:t>19.4.2014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3D5A-C016-4449-B10F-F4228CA20F53}" type="datetimeFigureOut">
              <a:rPr lang="cs-CZ" smtClean="0"/>
              <a:pPr/>
              <a:t>19.4.2014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3D5A-C016-4449-B10F-F4228CA20F53}" type="datetimeFigureOut">
              <a:rPr lang="cs-CZ" smtClean="0"/>
              <a:pPr/>
              <a:t>19.4.2014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2260888-FCDE-41F1-97D1-D4F6C4D2D1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3D5A-C016-4449-B10F-F4228CA20F53}" type="datetimeFigureOut">
              <a:rPr lang="cs-CZ" smtClean="0"/>
              <a:pPr/>
              <a:t>19.4.2014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3D5A-C016-4449-B10F-F4228CA20F53}" type="datetimeFigureOut">
              <a:rPr lang="cs-CZ" smtClean="0"/>
              <a:pPr/>
              <a:t>19.4.2014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3D5A-C016-4449-B10F-F4228CA20F53}" type="datetimeFigureOut">
              <a:rPr lang="cs-CZ" smtClean="0"/>
              <a:pPr/>
              <a:t>19.4.2014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2260888-FCDE-41F1-97D1-D4F6C4D2D1F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3D5A-C016-4449-B10F-F4228CA20F53}" type="datetimeFigureOut">
              <a:rPr lang="cs-CZ" smtClean="0"/>
              <a:pPr/>
              <a:t>19.4.2014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3D5A-C016-4449-B10F-F4228CA20F53}" type="datetimeFigureOut">
              <a:rPr lang="cs-CZ" smtClean="0"/>
              <a:pPr/>
              <a:t>19.4.2014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3D5A-C016-4449-B10F-F4228CA20F53}" type="datetimeFigureOut">
              <a:rPr lang="cs-CZ" smtClean="0"/>
              <a:pPr/>
              <a:t>19.4.2014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3D5A-C016-4449-B10F-F4228CA20F53}" type="datetimeFigureOut">
              <a:rPr lang="cs-CZ" smtClean="0"/>
              <a:pPr/>
              <a:t>19.4.2014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0888-FCDE-41F1-97D1-D4F6C4D2D1F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67C3D5A-C016-4449-B10F-F4228CA20F53}" type="datetimeFigureOut">
              <a:rPr lang="cs-CZ" smtClean="0"/>
              <a:pPr/>
              <a:t>19.4.2014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2260888-FCDE-41F1-97D1-D4F6C4D2D1F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slide" Target="slide5.xml"/><Relationship Id="rId5" Type="http://schemas.openxmlformats.org/officeDocument/2006/relationships/slide" Target="slide6.xml"/><Relationship Id="rId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11" Type="http://schemas.openxmlformats.org/officeDocument/2006/relationships/image" Target="../media/image18.wmf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4.bin"/><Relationship Id="rId4" Type="http://schemas.openxmlformats.org/officeDocument/2006/relationships/image" Target="../media/image15.wmf"/><Relationship Id="rId9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30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7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9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3863" y="4941168"/>
            <a:ext cx="5756275" cy="1423987"/>
          </a:xfrm>
          <a:prstGeom prst="rect">
            <a:avLst/>
          </a:prstGeom>
          <a:noFill/>
        </p:spPr>
      </p:pic>
      <p:pic>
        <p:nvPicPr>
          <p:cNvPr id="12290" name="Obrázek 2" descr="logo_kspa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8994" r="4430" b="3265"/>
          <a:stretch>
            <a:fillRect/>
          </a:stretch>
        </p:blipFill>
        <p:spPr bwMode="auto">
          <a:xfrm>
            <a:off x="323528" y="93989"/>
            <a:ext cx="2073384" cy="1167376"/>
          </a:xfrm>
          <a:prstGeom prst="rect">
            <a:avLst/>
          </a:prstGeom>
          <a:noFill/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809836" y="6437947"/>
            <a:ext cx="75243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Tento výukový materiál vznikl v rámci Operačního programu Vzdělávání pro konkurenceschopnost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55776" y="295990"/>
            <a:ext cx="6105832" cy="338554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1. KŠPA Kladno, s. r. o</a:t>
            </a:r>
            <a:r>
              <a:rPr lang="cs-CZ" sz="1600" b="1" i="1" dirty="0" smtClean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., Holandská 2531, 272 </a:t>
            </a: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01 </a:t>
            </a:r>
            <a:r>
              <a:rPr lang="cs-CZ" sz="1600" b="1" i="1" dirty="0" smtClean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Kladno, www.1kspa.cz</a:t>
            </a:r>
            <a:endParaRPr lang="cs-CZ" sz="1100" b="1" i="1" dirty="0">
              <a:solidFill>
                <a:srgbClr val="003366"/>
              </a:solidFill>
              <a:latin typeface="Arial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917899"/>
              </p:ext>
            </p:extLst>
          </p:nvPr>
        </p:nvGraphicFramePr>
        <p:xfrm>
          <a:off x="611560" y="1473200"/>
          <a:ext cx="8050048" cy="326136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088232"/>
                <a:gridCol w="5961816"/>
              </a:tblGrid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projektu: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CZ.1.07/1.5.00/34.0292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VY_42_INOVACE_MAT-ROVNICE-13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Tematický celek (sada):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Rovnice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Téma (název)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Lineární rovnice se dvěma neznámými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Předmět: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Ročník /  Obor studia: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1./ Ekonomika a podnikání, Cestovní ruch, Informační</a:t>
                      </a:r>
                      <a:r>
                        <a:rPr lang="cs-CZ" sz="1600" b="1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technologie, Podnikání</a:t>
                      </a:r>
                      <a:endParaRPr lang="cs-CZ" sz="1600" b="1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Autor /</a:t>
                      </a:r>
                      <a:r>
                        <a:rPr kumimoji="0" lang="cs-CZ" sz="1400" b="1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datum vytvoření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Ing. Bc. Jaroslava Horová/16.02.2014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Anotace: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Žáci se seznámí s pojmem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lineární rovnice se dvěma neznámými.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Metodický pokyn:</a:t>
                      </a:r>
                      <a:endParaRPr kumimoji="0" lang="cs-CZ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Určeno pro prezentaci nebo </a:t>
                      </a:r>
                      <a:r>
                        <a:rPr lang="cs-CZ" sz="1200" b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k samostudiu.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Lineární rovnice se dvěma neznámými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rovnice ve tvaru </a:t>
            </a:r>
            <a:r>
              <a:rPr lang="cs-CZ" b="1" i="1" dirty="0" err="1" smtClean="0">
                <a:solidFill>
                  <a:srgbClr val="FF0000"/>
                </a:solidFill>
              </a:rPr>
              <a:t>ax</a:t>
            </a:r>
            <a:r>
              <a:rPr lang="cs-CZ" b="1" i="1" dirty="0" smtClean="0">
                <a:solidFill>
                  <a:srgbClr val="FF0000"/>
                </a:solidFill>
              </a:rPr>
              <a:t> + by +c = 0</a:t>
            </a:r>
            <a:r>
              <a:rPr lang="cs-CZ" b="1" i="1" dirty="0" smtClean="0">
                <a:solidFill>
                  <a:schemeClr val="tx1"/>
                </a:solidFill>
              </a:rPr>
              <a:t>, </a:t>
            </a:r>
            <a:r>
              <a:rPr lang="cs-CZ" dirty="0" smtClean="0">
                <a:solidFill>
                  <a:schemeClr val="tx1"/>
                </a:solidFill>
              </a:rPr>
              <a:t>kde </a:t>
            </a:r>
            <a:r>
              <a:rPr lang="cs-CZ" dirty="0" smtClean="0">
                <a:solidFill>
                  <a:srgbClr val="FF0000"/>
                </a:solidFill>
              </a:rPr>
              <a:t>x, y</a:t>
            </a:r>
            <a:r>
              <a:rPr lang="cs-CZ" dirty="0" smtClean="0">
                <a:solidFill>
                  <a:srgbClr val="FF0000"/>
                </a:solidFill>
                <a:sym typeface="Symbol"/>
              </a:rPr>
              <a:t> R</a:t>
            </a:r>
            <a:r>
              <a:rPr lang="cs-CZ" dirty="0" smtClean="0">
                <a:solidFill>
                  <a:schemeClr val="tx1"/>
                </a:solidFill>
                <a:sym typeface="Symbol"/>
              </a:rPr>
              <a:t>;   </a:t>
            </a:r>
            <a:r>
              <a:rPr lang="cs-CZ" dirty="0" smtClean="0">
                <a:solidFill>
                  <a:srgbClr val="FF0000"/>
                </a:solidFill>
                <a:sym typeface="Symbol"/>
              </a:rPr>
              <a:t>a,b,c  R</a:t>
            </a:r>
          </a:p>
          <a:p>
            <a:r>
              <a:rPr lang="cs-CZ" dirty="0" smtClean="0">
                <a:solidFill>
                  <a:schemeClr val="tx1"/>
                </a:solidFill>
                <a:sym typeface="Symbol"/>
              </a:rPr>
              <a:t>řešení rovnic se dvěma neznámými ukazuje následující tabulka</a:t>
            </a:r>
            <a:r>
              <a:rPr lang="cs-CZ" dirty="0" smtClean="0">
                <a:solidFill>
                  <a:srgbClr val="FF0000"/>
                </a:solidFill>
                <a:sym typeface="Symbol"/>
              </a:rPr>
              <a:t/>
            </a:r>
            <a:br>
              <a:rPr lang="cs-CZ" dirty="0" smtClean="0">
                <a:solidFill>
                  <a:srgbClr val="FF0000"/>
                </a:solidFill>
                <a:sym typeface="Symbol"/>
              </a:rPr>
            </a:br>
            <a:endParaRPr lang="cs-CZ" dirty="0" smtClean="0">
              <a:solidFill>
                <a:srgbClr val="FF0000"/>
              </a:solidFill>
              <a:sym typeface="Symbol"/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</a:rPr>
              <a:t> 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Lineární rovnice se dvěma neznámými</a:t>
            </a:r>
            <a:endParaRPr lang="cs-CZ" dirty="0">
              <a:solidFill>
                <a:schemeClr val="tx1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5057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Podmínka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Kořeny rovnice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Množina kořenů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a = 0, b = 0, c = 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každá uspořádaná dvojice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reálných čísel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= 0, b = 0, c ≠ 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žádné řešení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02109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= 0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  <a:sym typeface="Symbol"/>
                        </a:rPr>
                        <a:t> b ≠ 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nekonečně mnoho uspořádaných dvojic reálných čísel, které určíme tak, že x je libovolné reálné číslo a 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a ≠ 0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  <a:sym typeface="Symbol"/>
                        </a:rPr>
                        <a:t> b = 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nekonečně mnoho uspořádaných dvojic reálných čísel, které určíme tak, že y je libovolné reálné číslo a 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≠ 0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  <a:sym typeface="Symbol"/>
                        </a:rPr>
                        <a:t> b ≠ 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nekonečně mnoho uspořádaných dvojic reálných čísel, které určíme tak, že  např. y zvolíme zcela libovolně,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pak  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6156176" y="2060848"/>
          <a:ext cx="2581272" cy="375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Rovnice" r:id="rId3" imgW="1485720" imgH="215640" progId="Equation.3">
                  <p:embed/>
                </p:oleObj>
              </mc:Choice>
              <mc:Fallback>
                <p:oleObj name="Rovnice" r:id="rId3" imgW="14857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2060848"/>
                        <a:ext cx="2581272" cy="3750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6156176" y="2564904"/>
          <a:ext cx="804795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" name="Rovnice" r:id="rId5" imgW="482400" imgH="215640" progId="Equation.3">
                  <p:embed/>
                </p:oleObj>
              </mc:Choice>
              <mc:Fallback>
                <p:oleObj name="Rovnice" r:id="rId5" imgW="48240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2564904"/>
                        <a:ext cx="804795" cy="360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5292080" y="3645024"/>
          <a:ext cx="576064" cy="457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name="Rovnice" r:id="rId7" imgW="495000" imgH="393480" progId="Equation.3">
                  <p:embed/>
                </p:oleObj>
              </mc:Choice>
              <mc:Fallback>
                <p:oleObj name="Rovnice" r:id="rId7" imgW="4950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3645024"/>
                        <a:ext cx="576064" cy="4578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6156176" y="3212976"/>
          <a:ext cx="2664296" cy="66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2" name="Rovnice" r:id="rId9" imgW="1739880" imgH="431640" progId="Equation.3">
                  <p:embed/>
                </p:oleObj>
              </mc:Choice>
              <mc:Fallback>
                <p:oleObj name="Rovnice" r:id="rId9" imgW="173988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3212976"/>
                        <a:ext cx="2664296" cy="661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5292080" y="4869160"/>
          <a:ext cx="495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3" name="Rovnice" r:id="rId11" imgW="495000" imgH="393480" progId="Equation.3">
                  <p:embed/>
                </p:oleObj>
              </mc:Choice>
              <mc:Fallback>
                <p:oleObj name="Rovnice" r:id="rId11" imgW="49500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4869160"/>
                        <a:ext cx="4953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6156176" y="4365104"/>
          <a:ext cx="2736304" cy="679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4" name="Rovnice" r:id="rId13" imgW="1739880" imgH="431640" progId="Equation.3">
                  <p:embed/>
                </p:oleObj>
              </mc:Choice>
              <mc:Fallback>
                <p:oleObj name="Rovnice" r:id="rId13" imgW="1739880" imgH="431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4365104"/>
                        <a:ext cx="2736304" cy="6790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3707904" y="6237312"/>
          <a:ext cx="762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5" name="Rovnice" r:id="rId15" imgW="761760" imgH="393480" progId="Equation.3">
                  <p:embed/>
                </p:oleObj>
              </mc:Choice>
              <mc:Fallback>
                <p:oleObj name="Rovnice" r:id="rId15" imgW="76176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6237312"/>
                        <a:ext cx="7620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6156176" y="5589240"/>
          <a:ext cx="2693946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6" name="Rovnice" r:id="rId17" imgW="2019240" imgH="431640" progId="Equation.3">
                  <p:embed/>
                </p:oleObj>
              </mc:Choice>
              <mc:Fallback>
                <p:oleObj name="Rovnice" r:id="rId17" imgW="2019240" imgH="431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5589240"/>
                        <a:ext cx="2693946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Řešené příklady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Řešte v R x R rovnici                            </a:t>
            </a:r>
            <a:r>
              <a:rPr lang="cs-CZ" dirty="0" smtClean="0"/>
              <a:t>			     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 smtClean="0">
                <a:solidFill>
                  <a:schemeClr val="tx1"/>
                </a:solidFill>
              </a:rPr>
              <a:t>Řešte v R x R rovnici			      </a:t>
            </a:r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4283968" y="1628800"/>
          <a:ext cx="2436812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Rovnice" r:id="rId3" imgW="1002960" imgH="203040" progId="Equation.3">
                  <p:embed/>
                </p:oleObj>
              </mc:Choice>
              <mc:Fallback>
                <p:oleObj name="Rovnice" r:id="rId3" imgW="100296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1628800"/>
                        <a:ext cx="2436812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44008" y="2420888"/>
            <a:ext cx="1800225" cy="504825"/>
          </a:xfrm>
          <a:prstGeom prst="actionButtonBlank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2400" b="1" dirty="0">
                <a:hlinkClick r:id="rId6" action="ppaction://hlinksldjump"/>
              </a:rPr>
              <a:t>Řešení</a:t>
            </a:r>
            <a:endParaRPr lang="cs-CZ" sz="2400" b="1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4355976" y="4437112"/>
          <a:ext cx="2140939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Rovnice" r:id="rId7" imgW="863280" imgH="203040" progId="Equation.3">
                  <p:embed/>
                </p:oleObj>
              </mc:Choice>
              <mc:Fallback>
                <p:oleObj name="Rovnice" r:id="rId7" imgW="86328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4437112"/>
                        <a:ext cx="2140939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44008" y="5301208"/>
            <a:ext cx="1800225" cy="504825"/>
          </a:xfrm>
          <a:prstGeom prst="actionButtonBlank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2400" b="1" dirty="0">
                <a:hlinkClick r:id="rId5" action="ppaction://hlinksldjump"/>
              </a:rPr>
              <a:t>Řešení</a:t>
            </a:r>
            <a:endParaRPr lang="cs-CZ" sz="24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Řešení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Řešte v R x R rovnici			      </a:t>
            </a:r>
            <a:endParaRPr lang="cs-CZ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283968" y="1628800"/>
          <a:ext cx="2436812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Rovnice" r:id="rId3" imgW="1002960" imgH="203040" progId="Equation.3">
                  <p:embed/>
                </p:oleObj>
              </mc:Choice>
              <mc:Fallback>
                <p:oleObj name="Rovnice" r:id="rId3" imgW="100296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1628800"/>
                        <a:ext cx="2436812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611560" y="2348880"/>
          <a:ext cx="2344737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Rovnice" r:id="rId5" imgW="965160" imgH="203040" progId="Equation.3">
                  <p:embed/>
                </p:oleObj>
              </mc:Choice>
              <mc:Fallback>
                <p:oleObj name="Rovnice" r:id="rId5" imgW="96516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348880"/>
                        <a:ext cx="2344737" cy="493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683568" y="2996952"/>
          <a:ext cx="157480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Rovnice" r:id="rId7" imgW="647640" imgH="203040" progId="Equation.3">
                  <p:embed/>
                </p:oleObj>
              </mc:Choice>
              <mc:Fallback>
                <p:oleObj name="Rovnice" r:id="rId7" imgW="64764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996952"/>
                        <a:ext cx="1574800" cy="493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ovéPole 12"/>
          <p:cNvSpPr txBox="1"/>
          <p:nvPr/>
        </p:nvSpPr>
        <p:spPr>
          <a:xfrm>
            <a:off x="3995936" y="2996952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za x dosadíme libovolné reálné číslo</a:t>
            </a:r>
            <a:endParaRPr lang="cs-CZ" sz="20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83568" y="3717032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příklady některých řešení</a:t>
            </a:r>
            <a:endParaRPr lang="cs-CZ" sz="2000" dirty="0"/>
          </a:p>
        </p:txBody>
      </p:sp>
      <p:sp>
        <p:nvSpPr>
          <p:cNvPr id="22" name="Tlačítko akce: Zpět nebo Předchozí 21">
            <a:hlinkClick r:id="rId9" action="ppaction://hlinksldjump" highlightClick="1"/>
          </p:cNvPr>
          <p:cNvSpPr/>
          <p:nvPr/>
        </p:nvSpPr>
        <p:spPr>
          <a:xfrm>
            <a:off x="7740352" y="6165304"/>
            <a:ext cx="648072" cy="360040"/>
          </a:xfrm>
          <a:prstGeom prst="actionButtonBackPrevious">
            <a:avLst/>
          </a:prstGeom>
          <a:solidFill>
            <a:srgbClr val="00B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3" name="Tabulka 22"/>
          <p:cNvGraphicFramePr>
            <a:graphicFrameLocks noGrp="1"/>
          </p:cNvGraphicFramePr>
          <p:nvPr/>
        </p:nvGraphicFramePr>
        <p:xfrm>
          <a:off x="755576" y="4293096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-12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Objekt 24"/>
          <p:cNvGraphicFramePr>
            <a:graphicFrameLocks noChangeAspect="1"/>
          </p:cNvGraphicFramePr>
          <p:nvPr/>
        </p:nvGraphicFramePr>
        <p:xfrm>
          <a:off x="755575" y="5517232"/>
          <a:ext cx="3659701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Rovnice" r:id="rId10" imgW="1828800" imgH="215640" progId="Equation.3">
                  <p:embed/>
                </p:oleObj>
              </mc:Choice>
              <mc:Fallback>
                <p:oleObj name="Rovnice" r:id="rId10" imgW="1828800" imgH="215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5" y="5517232"/>
                        <a:ext cx="3659701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Řešení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Řešte v R x R rovnici			    </a:t>
            </a:r>
            <a:endParaRPr lang="cs-CZ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4283968" y="1628800"/>
          <a:ext cx="2140939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Rovnice" r:id="rId3" imgW="863280" imgH="203040" progId="Equation.3">
                  <p:embed/>
                </p:oleObj>
              </mc:Choice>
              <mc:Fallback>
                <p:oleObj name="Rovnice" r:id="rId3" imgW="86328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1628800"/>
                        <a:ext cx="2140939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755576" y="3068960"/>
          <a:ext cx="1404962" cy="459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Rovnice" r:id="rId5" imgW="622080" imgH="203040" progId="Equation.3">
                  <p:embed/>
                </p:oleObj>
              </mc:Choice>
              <mc:Fallback>
                <p:oleObj name="Rovnice" r:id="rId5" imgW="62208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068960"/>
                        <a:ext cx="1404962" cy="4596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714375" y="2349500"/>
          <a:ext cx="207803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Rovnice" r:id="rId7" imgW="838080" imgH="203040" progId="Equation.3">
                  <p:embed/>
                </p:oleObj>
              </mc:Choice>
              <mc:Fallback>
                <p:oleObj name="Rovnice" r:id="rId7" imgW="83808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2349500"/>
                        <a:ext cx="2078038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ovéPole 17"/>
          <p:cNvSpPr txBox="1"/>
          <p:nvPr/>
        </p:nvSpPr>
        <p:spPr>
          <a:xfrm>
            <a:off x="3995936" y="2996952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za x dosadíme libovolné reálné číslo</a:t>
            </a:r>
            <a:endParaRPr lang="cs-CZ" sz="20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683568" y="3717032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příklady některých řešení</a:t>
            </a:r>
            <a:endParaRPr lang="cs-CZ" sz="2000" dirty="0"/>
          </a:p>
        </p:txBody>
      </p:sp>
      <p:graphicFrame>
        <p:nvGraphicFramePr>
          <p:cNvPr id="20" name="Tabulka 19"/>
          <p:cNvGraphicFramePr>
            <a:graphicFrameLocks noGrp="1"/>
          </p:cNvGraphicFramePr>
          <p:nvPr/>
        </p:nvGraphicFramePr>
        <p:xfrm>
          <a:off x="755576" y="4293096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768350" y="5516563"/>
          <a:ext cx="3633788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Rovnice" r:id="rId9" imgW="1815840" imgH="215640" progId="Equation.3">
                  <p:embed/>
                </p:oleObj>
              </mc:Choice>
              <mc:Fallback>
                <p:oleObj name="Rovnice" r:id="rId9" imgW="1815840" imgH="215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350" y="5516563"/>
                        <a:ext cx="3633788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Příklady na procvičení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554163"/>
            <a:ext cx="8686800" cy="4754562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cs-CZ" dirty="0" smtClean="0">
                <a:solidFill>
                  <a:schemeClr val="tx1"/>
                </a:solidFill>
              </a:rPr>
              <a:t>Řešte v R x R rovnici		      </a:t>
            </a:r>
          </a:p>
          <a:p>
            <a:pPr marL="514350" indent="-51435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arenR" startAt="2"/>
            </a:pPr>
            <a:r>
              <a:rPr lang="cs-CZ" dirty="0" smtClean="0">
                <a:solidFill>
                  <a:schemeClr val="tx1"/>
                </a:solidFill>
              </a:rPr>
              <a:t>Řešte v R x R rovnici				  </a:t>
            </a:r>
          </a:p>
          <a:p>
            <a:pPr marL="514350" indent="-514350">
              <a:buFont typeface="+mj-lt"/>
              <a:buAutoNum type="arabicParenR" startAt="2"/>
            </a:pPr>
            <a:endParaRPr lang="cs-CZ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arenR" startAt="2"/>
            </a:pPr>
            <a:r>
              <a:rPr lang="cs-CZ" dirty="0" smtClean="0">
                <a:solidFill>
                  <a:schemeClr val="tx1"/>
                </a:solidFill>
              </a:rPr>
              <a:t>Řešte v R x R rovnici			      </a:t>
            </a:r>
          </a:p>
          <a:p>
            <a:pPr marL="514350" indent="-514350">
              <a:buFont typeface="+mj-lt"/>
              <a:buAutoNum type="arabicParenR" startAt="2"/>
            </a:pPr>
            <a:endParaRPr lang="cs-CZ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arenR" startAt="2"/>
            </a:pPr>
            <a:r>
              <a:rPr lang="cs-CZ" dirty="0" smtClean="0">
                <a:solidFill>
                  <a:schemeClr val="tx1"/>
                </a:solidFill>
              </a:rPr>
              <a:t>Řešte v R x R rovnici					     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4499992" y="1628800"/>
          <a:ext cx="2076450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Rovnice" r:id="rId3" imgW="888840" imgH="203040" progId="Equation.3">
                  <p:embed/>
                </p:oleObj>
              </mc:Choice>
              <mc:Fallback>
                <p:oleObj name="Rovnice" r:id="rId3" imgW="88884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1628800"/>
                        <a:ext cx="2076450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4572000" y="2852936"/>
          <a:ext cx="2030993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Rovnice" r:id="rId5" imgW="952200" imgH="203040" progId="Equation.3">
                  <p:embed/>
                </p:oleObj>
              </mc:Choice>
              <mc:Fallback>
                <p:oleObj name="Rovnice" r:id="rId5" imgW="95220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852936"/>
                        <a:ext cx="2030993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4499991" y="3284596"/>
          <a:ext cx="2146871" cy="463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Rovnice" r:id="rId7" imgW="2006280" imgH="431640" progId="Equation.3">
                  <p:embed/>
                </p:oleObj>
              </mc:Choice>
              <mc:Fallback>
                <p:oleObj name="Rovnice" r:id="rId7" imgW="200628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1" y="3284596"/>
                        <a:ext cx="2146871" cy="4634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4572000" y="4005064"/>
          <a:ext cx="1419486" cy="438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Rovnice" r:id="rId9" imgW="660240" imgH="203040" progId="Equation.3">
                  <p:embed/>
                </p:oleObj>
              </mc:Choice>
              <mc:Fallback>
                <p:oleObj name="Rovnice" r:id="rId9" imgW="66024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005064"/>
                        <a:ext cx="1419486" cy="4381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4572000" y="5157192"/>
          <a:ext cx="2087052" cy="4764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Rovnice" r:id="rId11" imgW="888840" imgH="203040" progId="Equation.3">
                  <p:embed/>
                </p:oleObj>
              </mc:Choice>
              <mc:Fallback>
                <p:oleObj name="Rovnice" r:id="rId11" imgW="88884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157192"/>
                        <a:ext cx="2087052" cy="4764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4601247" y="5805264"/>
          <a:ext cx="2255166" cy="266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Rovnice" r:id="rId13" imgW="1828800" imgH="215640" progId="Equation.3">
                  <p:embed/>
                </p:oleObj>
              </mc:Choice>
              <mc:Fallback>
                <p:oleObj name="Rovnice" r:id="rId13" imgW="1828800" imgH="215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1247" y="5805264"/>
                        <a:ext cx="2255166" cy="2669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/>
        </p:nvGraphicFramePr>
        <p:xfrm>
          <a:off x="4572000" y="2132856"/>
          <a:ext cx="18288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Rovnice" r:id="rId15" imgW="1828800" imgH="215640" progId="Equation.3">
                  <p:embed/>
                </p:oleObj>
              </mc:Choice>
              <mc:Fallback>
                <p:oleObj name="Rovnice" r:id="rId15" imgW="1828800" imgH="2156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132856"/>
                        <a:ext cx="18288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/>
        </p:nvGraphicFramePr>
        <p:xfrm>
          <a:off x="4527550" y="4437063"/>
          <a:ext cx="1739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Rovnice" r:id="rId17" imgW="1739880" imgH="431640" progId="Equation.3">
                  <p:embed/>
                </p:oleObj>
              </mc:Choice>
              <mc:Fallback>
                <p:oleObj name="Rovnice" r:id="rId17" imgW="1739880" imgH="4316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7550" y="4437063"/>
                        <a:ext cx="17399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3863" y="5157192"/>
            <a:ext cx="5756275" cy="1423987"/>
          </a:xfrm>
          <a:prstGeom prst="rect">
            <a:avLst/>
          </a:prstGeom>
          <a:noFill/>
        </p:spPr>
      </p:pic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3568" y="4591472"/>
            <a:ext cx="7848871" cy="4937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Materiály jsou určeny pro bezplatné používání pro potřeby výuky a vzdělávání na všech typech škol a školských zařízení. Jakékoli další využití podléhá autorskému zákonu.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Použité zdroje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024337"/>
          </a:xfrm>
        </p:spPr>
        <p:txBody>
          <a:bodyPr>
            <a:normAutofit/>
          </a:bodyPr>
          <a:lstStyle/>
          <a:p>
            <a:r>
              <a:rPr lang="cs-CZ" sz="1400" dirty="0" smtClean="0"/>
              <a:t>PaedDr. KUBEŠOVÁ, Naděžda; Mgr. CIBULKOVÁ, Eva. </a:t>
            </a:r>
            <a:r>
              <a:rPr lang="cs-CZ" sz="1400" i="1" dirty="0" smtClean="0"/>
              <a:t>Matematika - přehled středoškolského učiva</a:t>
            </a:r>
            <a:r>
              <a:rPr lang="cs-CZ" sz="1400" dirty="0" smtClean="0"/>
              <a:t>. Třebíč: Petra </a:t>
            </a:r>
            <a:r>
              <a:rPr lang="cs-CZ" sz="1400" dirty="0" err="1" smtClean="0"/>
              <a:t>Velanová</a:t>
            </a:r>
            <a:r>
              <a:rPr lang="cs-CZ" sz="1400" dirty="0" smtClean="0"/>
              <a:t>, 2006, ISBN 80-86873-03-X.</a:t>
            </a:r>
          </a:p>
          <a:p>
            <a:endParaRPr lang="cs-CZ" sz="1400" b="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499</TotalTime>
  <Words>387</Words>
  <Application>Microsoft Office PowerPoint</Application>
  <PresentationFormat>Předvádění na obrazovce (4:3)</PresentationFormat>
  <Paragraphs>86</Paragraphs>
  <Slides>8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Cesta</vt:lpstr>
      <vt:lpstr>Rovnice</vt:lpstr>
      <vt:lpstr>Prezentace aplikace PowerPoint</vt:lpstr>
      <vt:lpstr>Lineární rovnice se dvěma neznámými</vt:lpstr>
      <vt:lpstr>Lineární rovnice se dvěma neznámými</vt:lpstr>
      <vt:lpstr>Řešené příklady</vt:lpstr>
      <vt:lpstr>Řešení</vt:lpstr>
      <vt:lpstr>Řešení</vt:lpstr>
      <vt:lpstr>Příklady na procvičení</vt:lpstr>
      <vt:lpstr>Použité zdroje</vt:lpstr>
    </vt:vector>
  </TitlesOfParts>
  <Company>xyz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martin storek</dc:creator>
  <cp:lastModifiedBy>Martin Štorek</cp:lastModifiedBy>
  <cp:revision>58</cp:revision>
  <dcterms:created xsi:type="dcterms:W3CDTF">2012-04-04T08:40:37Z</dcterms:created>
  <dcterms:modified xsi:type="dcterms:W3CDTF">2014-04-19T07:23:52Z</dcterms:modified>
</cp:coreProperties>
</file>