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5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>
        <p:scale>
          <a:sx n="100" d="100"/>
          <a:sy n="100" d="100"/>
        </p:scale>
        <p:origin x="-2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169B6-F6FA-44D3-8ED0-FB102F37F14C}" type="datetimeFigureOut">
              <a:rPr lang="cs-CZ" smtClean="0"/>
              <a:pPr/>
              <a:t>8.7.2013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FEE29E-8AAB-4F1D-82D1-5E3A25204F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281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F5636-2591-4D04-8A5B-3818DB1D5598}" type="datetime1">
              <a:rPr lang="cs-CZ" smtClean="0"/>
              <a:pPr/>
              <a:t>8.7.2013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2260888-FCDE-41F1-97D1-D4F6C4D2D1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ED37F-634E-4AE3-B494-615A14B06E4F}" type="datetime1">
              <a:rPr lang="cs-CZ" smtClean="0"/>
              <a:pPr/>
              <a:t>8.7.2013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0888-FCDE-41F1-97D1-D4F6C4D2D1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0859-A287-4B38-B675-9E76768DF345}" type="datetime1">
              <a:rPr lang="cs-CZ" smtClean="0"/>
              <a:pPr/>
              <a:t>8.7.2013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0888-FCDE-41F1-97D1-D4F6C4D2D1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3A0E-C1F3-4313-BED5-55DF6CAF1F99}" type="datetime1">
              <a:rPr lang="cs-CZ" smtClean="0"/>
              <a:pPr/>
              <a:t>8.7.2013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2260888-FCDE-41F1-97D1-D4F6C4D2D1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421DC-7FFD-418F-82A9-0BABCBE37AB4}" type="datetime1">
              <a:rPr lang="cs-CZ" smtClean="0"/>
              <a:pPr/>
              <a:t>8.7.2013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0888-FCDE-41F1-97D1-D4F6C4D2D1F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9642-570E-4BCF-93C2-11F764AE3742}" type="datetime1">
              <a:rPr lang="cs-CZ" smtClean="0"/>
              <a:pPr/>
              <a:t>8.7.2013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0888-FCDE-41F1-97D1-D4F6C4D2D1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3C385-0D0D-4807-80C5-AD4604A405E8}" type="datetime1">
              <a:rPr lang="cs-CZ" smtClean="0"/>
              <a:pPr/>
              <a:t>8.7.2013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2260888-FCDE-41F1-97D1-D4F6C4D2D1F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6CAD-B5AF-4D2C-BF21-F98823454844}" type="datetime1">
              <a:rPr lang="cs-CZ" smtClean="0"/>
              <a:pPr/>
              <a:t>8.7.2013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0888-FCDE-41F1-97D1-D4F6C4D2D1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637D-7267-4AF2-A9E4-A6E00AE96897}" type="datetime1">
              <a:rPr lang="cs-CZ" smtClean="0"/>
              <a:pPr/>
              <a:t>8.7.2013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0888-FCDE-41F1-97D1-D4F6C4D2D1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DF1F-6727-43C9-BB3A-8B84894C13A4}" type="datetime1">
              <a:rPr lang="cs-CZ" smtClean="0"/>
              <a:pPr/>
              <a:t>8.7.2013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0888-FCDE-41F1-97D1-D4F6C4D2D1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59A3-610F-4CED-A70E-8CC7F8593BDD}" type="datetime1">
              <a:rPr lang="cs-CZ" smtClean="0"/>
              <a:pPr/>
              <a:t>8.7.2013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0888-FCDE-41F1-97D1-D4F6C4D2D1F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26CA761-BEA5-4298-9280-F411ADB8629E}" type="datetime1">
              <a:rPr lang="cs-CZ" smtClean="0"/>
              <a:pPr/>
              <a:t>8.7.2013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2260888-FCDE-41F1-97D1-D4F6C4D2D1F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edge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0.wmf"/><Relationship Id="rId9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4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obrázek 1" descr="http://www.renomecz.cz/opvk%20logo%20b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3863" y="4869160"/>
            <a:ext cx="5756275" cy="1423987"/>
          </a:xfrm>
          <a:prstGeom prst="rect">
            <a:avLst/>
          </a:prstGeom>
          <a:noFill/>
        </p:spPr>
      </p:pic>
      <p:pic>
        <p:nvPicPr>
          <p:cNvPr id="12290" name="Obrázek 2" descr="logo_kspa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8994" r="4430" b="3265"/>
          <a:stretch>
            <a:fillRect/>
          </a:stretch>
        </p:blipFill>
        <p:spPr bwMode="auto">
          <a:xfrm>
            <a:off x="323528" y="93989"/>
            <a:ext cx="2073384" cy="1167376"/>
          </a:xfrm>
          <a:prstGeom prst="rect">
            <a:avLst/>
          </a:prstGeom>
          <a:noFill/>
        </p:spPr>
      </p:pic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809836" y="6437947"/>
            <a:ext cx="75243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Tento výukový materiál vznikl v rámci Operačního programu Vzdělávání pro konkurenceschopnost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555776" y="295990"/>
            <a:ext cx="6105832" cy="338554"/>
          </a:xfrm>
          <a:prstGeom prst="rect">
            <a:avLst/>
          </a:prstGeom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 dirty="0">
                <a:solidFill>
                  <a:srgbClr val="00336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1. KŠPA Kladno, s. r. o</a:t>
            </a:r>
            <a:r>
              <a:rPr lang="cs-CZ" sz="1600" b="1" i="1" dirty="0" smtClean="0">
                <a:solidFill>
                  <a:srgbClr val="00336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., Holandská 2531, 272 </a:t>
            </a:r>
            <a:r>
              <a:rPr lang="cs-CZ" sz="1600" b="1" i="1" dirty="0">
                <a:solidFill>
                  <a:srgbClr val="00336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01 </a:t>
            </a:r>
            <a:r>
              <a:rPr lang="cs-CZ" sz="1600" b="1" i="1" dirty="0" smtClean="0">
                <a:solidFill>
                  <a:srgbClr val="00336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Kladno, www.1kspa.cz</a:t>
            </a:r>
            <a:endParaRPr lang="cs-CZ" sz="1100" b="1" i="1" dirty="0">
              <a:solidFill>
                <a:srgbClr val="003366"/>
              </a:solidFill>
              <a:latin typeface="Arial" pitchFamily="34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647304"/>
              </p:ext>
            </p:extLst>
          </p:nvPr>
        </p:nvGraphicFramePr>
        <p:xfrm>
          <a:off x="611560" y="1473200"/>
          <a:ext cx="8050048" cy="3017520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2088232"/>
                <a:gridCol w="5961816"/>
              </a:tblGrid>
              <a:tr h="0"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ln>
                            <a:noFill/>
                          </a:ln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Číslo projektu: </a:t>
                      </a:r>
                      <a:endParaRPr lang="cs-CZ" sz="1400" dirty="0">
                        <a:ln>
                          <a:noFill/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CZ.1.07/1.5.00/34.0292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ln>
                            <a:noFill/>
                          </a:ln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Číslo materiálu: </a:t>
                      </a:r>
                      <a:endParaRPr lang="cs-CZ" sz="1400" dirty="0">
                        <a:ln>
                          <a:noFill/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VY_32_INOVACE_FYZ-1-12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Tematický celek (sada): </a:t>
                      </a:r>
                      <a:endParaRPr lang="cs-CZ" sz="1400" dirty="0">
                        <a:ln>
                          <a:noFill/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Fyzika</a:t>
                      </a:r>
                      <a:endParaRPr kumimoji="0" lang="cs-CZ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Téma (název) materiálu: </a:t>
                      </a:r>
                      <a:endParaRPr lang="cs-CZ" sz="1400" dirty="0">
                        <a:ln>
                          <a:noFill/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Mechanika tekutin – Pascalův a Archimédův zákon</a:t>
                      </a:r>
                      <a:endParaRPr kumimoji="0" lang="cs-CZ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ln>
                            <a:noFill/>
                          </a:ln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Předmět: </a:t>
                      </a:r>
                      <a:endParaRPr lang="cs-CZ" sz="1400" dirty="0">
                        <a:ln>
                          <a:noFill/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Fyzika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Ročník /  Obor studia: </a:t>
                      </a:r>
                      <a:endParaRPr lang="cs-CZ" sz="1400" dirty="0" smtClean="0">
                        <a:ln>
                          <a:noFill/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1. ročník / Cestovní ruch, Ekonomika a podnikání, Podnikání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Autor /</a:t>
                      </a:r>
                      <a:r>
                        <a:rPr kumimoji="0" lang="cs-CZ" sz="1400" b="1" i="0" u="none" strike="noStrike" cap="none" normalizeH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datum vytvoření</a:t>
                      </a: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: </a:t>
                      </a:r>
                      <a:endParaRPr lang="cs-CZ" sz="1400" dirty="0" smtClean="0">
                        <a:ln>
                          <a:noFill/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Ing. Bc. Jaroslava</a:t>
                      </a:r>
                      <a:r>
                        <a:rPr lang="cs-CZ" sz="1600" b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Horová / 9.12.2012</a:t>
                      </a:r>
                      <a:endParaRPr lang="cs-CZ" sz="1600" b="0" dirty="0" smtClean="0">
                        <a:ln>
                          <a:noFill/>
                        </a:ln>
                        <a:solidFill>
                          <a:srgbClr val="808080"/>
                        </a:solidFill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ln>
                            <a:noFill/>
                          </a:ln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Anotace:</a:t>
                      </a:r>
                      <a:endParaRPr lang="cs-CZ" sz="1400" dirty="0" smtClean="0">
                        <a:ln>
                          <a:noFill/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Žáci se seznámí s vlastnostmi tekutin, tlakem v kapalinách a Archimédovým</a:t>
                      </a:r>
                      <a:r>
                        <a:rPr lang="cs-CZ" sz="1200" b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zákonem.</a:t>
                      </a:r>
                      <a:endParaRPr lang="cs-CZ" sz="1200" b="0" dirty="0" smtClean="0">
                        <a:ln>
                          <a:noFill/>
                        </a:ln>
                        <a:solidFill>
                          <a:srgbClr val="808080"/>
                        </a:solidFill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0" lang="cs-CZ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Metodický pokyn:</a:t>
                      </a:r>
                      <a:endParaRPr kumimoji="0" lang="cs-CZ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Určeno k prezentaci popřípadě k samostudiu.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0888-FCDE-41F1-97D1-D4F6C4D2D1FA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Archimédův zákon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Je-li těleso ponořeno do kapaliny, působí na jeho stěny tlakové síly. Výslednice těchto tlakových sil působí svisle vzhůru proti tíze a nazývá se </a:t>
            </a:r>
            <a:r>
              <a:rPr lang="cs-CZ" b="1" dirty="0" smtClean="0">
                <a:solidFill>
                  <a:schemeClr val="tx1"/>
                </a:solidFill>
                <a:latin typeface="Calibri" pitchFamily="34" charset="0"/>
              </a:rPr>
              <a:t>vztlaková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 síla.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buNone/>
            </a:pPr>
            <a:endParaRPr lang="cs-CZ" dirty="0"/>
          </a:p>
        </p:txBody>
      </p:sp>
      <p:graphicFrame>
        <p:nvGraphicFramePr>
          <p:cNvPr id="35" name="Objekt 34"/>
          <p:cNvGraphicFramePr>
            <a:graphicFrameLocks noChangeAspect="1"/>
          </p:cNvGraphicFramePr>
          <p:nvPr/>
        </p:nvGraphicFramePr>
        <p:xfrm>
          <a:off x="4355976" y="3861048"/>
          <a:ext cx="1064118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2" name="Rovnice" r:id="rId3" imgW="482391" imgH="228501" progId="Equation.3">
                  <p:embed/>
                </p:oleObj>
              </mc:Choice>
              <mc:Fallback>
                <p:oleObj name="Rovnice" r:id="rId3" imgW="482391" imgH="228501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3861048"/>
                        <a:ext cx="1064118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kt 35"/>
          <p:cNvGraphicFramePr>
            <a:graphicFrameLocks noChangeAspect="1"/>
          </p:cNvGraphicFramePr>
          <p:nvPr/>
        </p:nvGraphicFramePr>
        <p:xfrm>
          <a:off x="4283968" y="4365104"/>
          <a:ext cx="1038225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3" name="Rovnice" r:id="rId5" imgW="444114" imgH="215713" progId="Equation.3">
                  <p:embed/>
                </p:oleObj>
              </mc:Choice>
              <mc:Fallback>
                <p:oleObj name="Rovnice" r:id="rId5" imgW="444114" imgH="215713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4365104"/>
                        <a:ext cx="1038225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ovéPole 36"/>
          <p:cNvSpPr txBox="1"/>
          <p:nvPr/>
        </p:nvSpPr>
        <p:spPr>
          <a:xfrm>
            <a:off x="5796136" y="4365104"/>
            <a:ext cx="33478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tíha kapaliny, která má stejný objem jako ponořené těleso</a:t>
            </a:r>
            <a:endParaRPr lang="cs-CZ" sz="2800" dirty="0"/>
          </a:p>
        </p:txBody>
      </p:sp>
      <p:cxnSp>
        <p:nvCxnSpPr>
          <p:cNvPr id="39" name="Přímá spojovací šipka 38"/>
          <p:cNvCxnSpPr/>
          <p:nvPr/>
        </p:nvCxnSpPr>
        <p:spPr>
          <a:xfrm>
            <a:off x="5292080" y="4653136"/>
            <a:ext cx="43204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4214810" y="5857892"/>
          <a:ext cx="18383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4" name="Rovnice" r:id="rId7" imgW="787400" imgH="228600" progId="Equation.3">
                  <p:embed/>
                </p:oleObj>
              </mc:Choice>
              <mc:Fallback>
                <p:oleObj name="Rovnice" r:id="rId7" imgW="787400" imgH="22860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4810" y="5857892"/>
                        <a:ext cx="1838325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2" name="Skupina 41"/>
          <p:cNvGrpSpPr/>
          <p:nvPr/>
        </p:nvGrpSpPr>
        <p:grpSpPr>
          <a:xfrm>
            <a:off x="971600" y="3573016"/>
            <a:ext cx="2808312" cy="3188514"/>
            <a:chOff x="971600" y="3573016"/>
            <a:chExt cx="2808312" cy="3188514"/>
          </a:xfrm>
        </p:grpSpPr>
        <p:grpSp>
          <p:nvGrpSpPr>
            <p:cNvPr id="34" name="Skupina 33"/>
            <p:cNvGrpSpPr/>
            <p:nvPr/>
          </p:nvGrpSpPr>
          <p:grpSpPr>
            <a:xfrm>
              <a:off x="971600" y="3573016"/>
              <a:ext cx="2808312" cy="3188514"/>
              <a:chOff x="2195736" y="3284984"/>
              <a:chExt cx="2808312" cy="3188514"/>
            </a:xfrm>
          </p:grpSpPr>
          <p:pic>
            <p:nvPicPr>
              <p:cNvPr id="21" name="Picture 2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 l="34741" t="33469" r="43987" b="23574"/>
              <a:stretch>
                <a:fillRect/>
              </a:stretch>
            </p:blipFill>
            <p:spPr bwMode="auto">
              <a:xfrm>
                <a:off x="2195736" y="3284984"/>
                <a:ext cx="2808312" cy="31885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22" name="Skupina 21"/>
              <p:cNvGrpSpPr/>
              <p:nvPr/>
            </p:nvGrpSpPr>
            <p:grpSpPr>
              <a:xfrm>
                <a:off x="2627784" y="4149080"/>
                <a:ext cx="2160240" cy="1881500"/>
                <a:chOff x="3851920" y="3933056"/>
                <a:chExt cx="2160240" cy="1881500"/>
              </a:xfrm>
            </p:grpSpPr>
            <p:cxnSp>
              <p:nvCxnSpPr>
                <p:cNvPr id="23" name="Přímá spojovací šipka 22"/>
                <p:cNvCxnSpPr/>
                <p:nvPr/>
              </p:nvCxnSpPr>
              <p:spPr>
                <a:xfrm>
                  <a:off x="4067944" y="4869160"/>
                  <a:ext cx="36004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Přímá spojovací šipka 23"/>
                <p:cNvCxnSpPr/>
                <p:nvPr/>
              </p:nvCxnSpPr>
              <p:spPr>
                <a:xfrm flipH="1">
                  <a:off x="5364088" y="4869160"/>
                  <a:ext cx="360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TextovéPole 24"/>
                <p:cNvSpPr txBox="1"/>
                <p:nvPr/>
              </p:nvSpPr>
              <p:spPr>
                <a:xfrm>
                  <a:off x="5004048" y="5445224"/>
                  <a:ext cx="50405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dirty="0" smtClean="0"/>
                    <a:t>F</a:t>
                  </a:r>
                  <a:r>
                    <a:rPr lang="cs-CZ" baseline="-25000" dirty="0" smtClean="0"/>
                    <a:t>1</a:t>
                  </a:r>
                  <a:endParaRPr lang="cs-CZ" dirty="0"/>
                </a:p>
              </p:txBody>
            </p:sp>
            <p:sp>
              <p:nvSpPr>
                <p:cNvPr id="26" name="TextovéPole 25"/>
                <p:cNvSpPr txBox="1"/>
                <p:nvPr/>
              </p:nvSpPr>
              <p:spPr>
                <a:xfrm>
                  <a:off x="5004048" y="4005064"/>
                  <a:ext cx="50405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dirty="0" smtClean="0"/>
                    <a:t>F</a:t>
                  </a:r>
                  <a:r>
                    <a:rPr lang="cs-CZ" baseline="-25000" dirty="0" smtClean="0"/>
                    <a:t>2</a:t>
                  </a:r>
                  <a:endParaRPr lang="cs-CZ" dirty="0"/>
                </a:p>
              </p:txBody>
            </p:sp>
            <p:cxnSp>
              <p:nvCxnSpPr>
                <p:cNvPr id="27" name="Přímá spojovací čára 26"/>
                <p:cNvCxnSpPr/>
                <p:nvPr/>
              </p:nvCxnSpPr>
              <p:spPr>
                <a:xfrm>
                  <a:off x="4499992" y="3933056"/>
                  <a:ext cx="0" cy="50405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8" name="Skupina 23"/>
                <p:cNvGrpSpPr/>
                <p:nvPr/>
              </p:nvGrpSpPr>
              <p:grpSpPr>
                <a:xfrm>
                  <a:off x="3851920" y="4005064"/>
                  <a:ext cx="2160240" cy="1800200"/>
                  <a:chOff x="3851920" y="4005064"/>
                  <a:chExt cx="2160240" cy="1800200"/>
                </a:xfrm>
              </p:grpSpPr>
              <p:cxnSp>
                <p:nvCxnSpPr>
                  <p:cNvPr id="29" name="Přímá spojovací šipka 28"/>
                  <p:cNvCxnSpPr/>
                  <p:nvPr/>
                </p:nvCxnSpPr>
                <p:spPr>
                  <a:xfrm>
                    <a:off x="4932040" y="4149080"/>
                    <a:ext cx="0" cy="288032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Přímá spojovací šipka 29"/>
                  <p:cNvCxnSpPr/>
                  <p:nvPr/>
                </p:nvCxnSpPr>
                <p:spPr>
                  <a:xfrm flipV="1">
                    <a:off x="4932040" y="5373216"/>
                    <a:ext cx="0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1" name="TextovéPole 30"/>
                  <p:cNvSpPr txBox="1"/>
                  <p:nvPr/>
                </p:nvSpPr>
                <p:spPr>
                  <a:xfrm>
                    <a:off x="3851920" y="4509120"/>
                    <a:ext cx="50405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cs-CZ" dirty="0" smtClean="0"/>
                      <a:t>F</a:t>
                    </a:r>
                    <a:r>
                      <a:rPr lang="cs-CZ" baseline="-25000" dirty="0" smtClean="0"/>
                      <a:t>3</a:t>
                    </a:r>
                    <a:endParaRPr lang="cs-CZ" dirty="0"/>
                  </a:p>
                </p:txBody>
              </p:sp>
              <p:sp>
                <p:nvSpPr>
                  <p:cNvPr id="32" name="TextovéPole 31"/>
                  <p:cNvSpPr txBox="1"/>
                  <p:nvPr/>
                </p:nvSpPr>
                <p:spPr>
                  <a:xfrm>
                    <a:off x="5508104" y="4509120"/>
                    <a:ext cx="50405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cs-CZ" dirty="0" smtClean="0"/>
                      <a:t>F</a:t>
                    </a:r>
                    <a:r>
                      <a:rPr lang="cs-CZ" baseline="-25000" dirty="0" smtClean="0"/>
                      <a:t>4</a:t>
                    </a:r>
                    <a:endParaRPr lang="cs-CZ" dirty="0"/>
                  </a:p>
                </p:txBody>
              </p:sp>
              <p:sp>
                <p:nvSpPr>
                  <p:cNvPr id="33" name="TextovéPole 32"/>
                  <p:cNvSpPr txBox="1"/>
                  <p:nvPr/>
                </p:nvSpPr>
                <p:spPr>
                  <a:xfrm>
                    <a:off x="4211960" y="4005064"/>
                    <a:ext cx="36004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cs-CZ" dirty="0" smtClean="0"/>
                      <a:t>h</a:t>
                    </a:r>
                    <a:endParaRPr lang="cs-CZ" dirty="0"/>
                  </a:p>
                </p:txBody>
              </p:sp>
            </p:grpSp>
          </p:grpSp>
        </p:grpSp>
        <p:cxnSp>
          <p:nvCxnSpPr>
            <p:cNvPr id="40" name="Přímá spojovací šipka 39"/>
            <p:cNvCxnSpPr/>
            <p:nvPr/>
          </p:nvCxnSpPr>
          <p:spPr>
            <a:xfrm rot="5400000" flipH="1" flipV="1">
              <a:off x="1964513" y="5036355"/>
              <a:ext cx="785818" cy="158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ovéPole 40"/>
            <p:cNvSpPr txBox="1"/>
            <p:nvPr/>
          </p:nvSpPr>
          <p:spPr>
            <a:xfrm>
              <a:off x="2357422" y="5143512"/>
              <a:ext cx="571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mtClean="0">
                  <a:solidFill>
                    <a:srgbClr val="FF0000"/>
                  </a:solidFill>
                </a:rPr>
                <a:t>F</a:t>
              </a:r>
              <a:r>
                <a:rPr lang="cs-CZ" baseline="-25000" smtClean="0">
                  <a:solidFill>
                    <a:srgbClr val="FF0000"/>
                  </a:solidFill>
                </a:rPr>
                <a:t>vz</a:t>
              </a:r>
              <a:endParaRPr lang="cs-CZ">
                <a:solidFill>
                  <a:srgbClr val="FF0000"/>
                </a:solidFill>
              </a:endParaRPr>
            </a:p>
          </p:txBody>
        </p:sp>
      </p:grp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0888-FCDE-41F1-97D1-D4F6C4D2D1FA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6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Archimédův zákon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03796"/>
          </a:xfrm>
        </p:spPr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Těleso ponořené do kapaliny je nadlehčováno vztlakovou silou, která se rovná tíze kapaliny stejného objemu jako je ponořená část tělesa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r>
              <a:rPr lang="pl-PL" dirty="0" smtClean="0">
                <a:solidFill>
                  <a:schemeClr val="tx1"/>
                </a:solidFill>
                <a:latin typeface="Calibri" pitchFamily="34" charset="0"/>
              </a:rPr>
              <a:t>Praktický význam: lodní doprava, výpočet objemu (hmotnosti) nepravidelných těles.</a:t>
            </a:r>
          </a:p>
          <a:p>
            <a:endParaRPr lang="pl-PL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err="1" smtClean="0">
                <a:solidFill>
                  <a:schemeClr val="tx1"/>
                </a:solidFill>
                <a:latin typeface="Calibri" pitchFamily="34" charset="0"/>
              </a:rPr>
              <a:t>F</a:t>
            </a:r>
            <a:r>
              <a:rPr lang="cs-CZ" baseline="-25000" dirty="0" err="1" smtClean="0">
                <a:solidFill>
                  <a:schemeClr val="tx1"/>
                </a:solidFill>
                <a:latin typeface="Calibri" pitchFamily="34" charset="0"/>
              </a:rPr>
              <a:t>g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&gt; </a:t>
            </a:r>
            <a:r>
              <a:rPr lang="cs-CZ" dirty="0" err="1" smtClean="0">
                <a:solidFill>
                  <a:schemeClr val="tx1"/>
                </a:solidFill>
                <a:latin typeface="Calibri" pitchFamily="34" charset="0"/>
              </a:rPr>
              <a:t>F</a:t>
            </a:r>
            <a:r>
              <a:rPr lang="cs-CZ" baseline="-25000" dirty="0" err="1" smtClean="0">
                <a:solidFill>
                  <a:schemeClr val="tx1"/>
                </a:solidFill>
                <a:latin typeface="Calibri" pitchFamily="34" charset="0"/>
              </a:rPr>
              <a:t>vz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 ... těleso klesá ke dnu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err="1" smtClean="0">
                <a:solidFill>
                  <a:schemeClr val="tx1"/>
                </a:solidFill>
                <a:latin typeface="Calibri" pitchFamily="34" charset="0"/>
              </a:rPr>
              <a:t>F</a:t>
            </a:r>
            <a:r>
              <a:rPr lang="cs-CZ" baseline="-25000" dirty="0" err="1" smtClean="0">
                <a:solidFill>
                  <a:schemeClr val="tx1"/>
                </a:solidFill>
                <a:latin typeface="Calibri" pitchFamily="34" charset="0"/>
              </a:rPr>
              <a:t>g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= </a:t>
            </a:r>
            <a:r>
              <a:rPr lang="cs-CZ" dirty="0" err="1" smtClean="0">
                <a:solidFill>
                  <a:schemeClr val="tx1"/>
                </a:solidFill>
                <a:latin typeface="Calibri" pitchFamily="34" charset="0"/>
              </a:rPr>
              <a:t>F</a:t>
            </a:r>
            <a:r>
              <a:rPr lang="cs-CZ" baseline="-25000" dirty="0" err="1" smtClean="0">
                <a:solidFill>
                  <a:schemeClr val="tx1"/>
                </a:solidFill>
                <a:latin typeface="Calibri" pitchFamily="34" charset="0"/>
              </a:rPr>
              <a:t>vz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 ... těleso se vznáší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err="1" smtClean="0">
                <a:solidFill>
                  <a:schemeClr val="tx1"/>
                </a:solidFill>
                <a:latin typeface="Calibri" pitchFamily="34" charset="0"/>
              </a:rPr>
              <a:t>F</a:t>
            </a:r>
            <a:r>
              <a:rPr lang="cs-CZ" baseline="-25000" dirty="0" err="1" smtClean="0">
                <a:solidFill>
                  <a:schemeClr val="tx1"/>
                </a:solidFill>
                <a:latin typeface="Calibri" pitchFamily="34" charset="0"/>
              </a:rPr>
              <a:t>g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&lt; </a:t>
            </a:r>
            <a:r>
              <a:rPr lang="cs-CZ" dirty="0" err="1" smtClean="0">
                <a:solidFill>
                  <a:schemeClr val="tx1"/>
                </a:solidFill>
                <a:latin typeface="Calibri" pitchFamily="34" charset="0"/>
              </a:rPr>
              <a:t>F</a:t>
            </a:r>
            <a:r>
              <a:rPr lang="cs-CZ" baseline="-25000" dirty="0" err="1" smtClean="0">
                <a:solidFill>
                  <a:schemeClr val="tx1"/>
                </a:solidFill>
                <a:latin typeface="Calibri" pitchFamily="34" charset="0"/>
              </a:rPr>
              <a:t>vz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 ... těleso stoupá vzhůru</a:t>
            </a:r>
            <a:endParaRPr lang="pl-PL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0888-FCDE-41F1-97D1-D4F6C4D2D1FA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Příklad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686800" cy="5018110"/>
          </a:xfrm>
        </p:spPr>
        <p:txBody>
          <a:bodyPr/>
          <a:lstStyle/>
          <a:p>
            <a:pPr marL="0">
              <a:buNone/>
            </a:pPr>
            <a:r>
              <a:rPr lang="cs-CZ" dirty="0" smtClean="0">
                <a:solidFill>
                  <a:schemeClr val="tx1"/>
                </a:solidFill>
              </a:rPr>
              <a:t>Ponoříme-li těleso o hmotnosti 15 kg do kapaliny o hustotě 800 </a:t>
            </a:r>
            <a:r>
              <a:rPr lang="cs-CZ" dirty="0" err="1" smtClean="0">
                <a:solidFill>
                  <a:schemeClr val="tx1"/>
                </a:solidFill>
              </a:rPr>
              <a:t>kg</a:t>
            </a:r>
            <a:r>
              <a:rPr lang="cs-CZ" dirty="0" err="1" smtClean="0">
                <a:solidFill>
                  <a:schemeClr val="tx1"/>
                </a:solidFill>
                <a:sym typeface="Symbol"/>
              </a:rPr>
              <a:t></a:t>
            </a:r>
            <a:r>
              <a:rPr lang="cs-CZ" dirty="0" err="1" smtClean="0">
                <a:solidFill>
                  <a:schemeClr val="tx1"/>
                </a:solidFill>
              </a:rPr>
              <a:t>m</a:t>
            </a:r>
            <a:r>
              <a:rPr lang="cs-CZ" baseline="30000" dirty="0" smtClean="0">
                <a:solidFill>
                  <a:schemeClr val="tx1"/>
                </a:solidFill>
              </a:rPr>
              <a:t>–3</a:t>
            </a:r>
            <a:r>
              <a:rPr lang="cs-CZ" dirty="0" smtClean="0">
                <a:solidFill>
                  <a:schemeClr val="tx1"/>
                </a:solidFill>
              </a:rPr>
              <a:t>, působí na ně výsledná síla o velikosti 50 N směrem dolů. Jaký je objem tohoto tělesa?</a:t>
            </a:r>
          </a:p>
          <a:p>
            <a:pPr marL="0">
              <a:buNone/>
            </a:pPr>
            <a:r>
              <a:rPr lang="cs-CZ" sz="28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m = 15 kg</a:t>
            </a:r>
          </a:p>
          <a:p>
            <a:pPr marL="0">
              <a:buNone/>
            </a:pPr>
            <a:r>
              <a:rPr lang="cs-CZ" sz="28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ρ = 800 kg</a:t>
            </a:r>
            <a:r>
              <a:rPr lang="cs-CZ" sz="2800" dirty="0" smtClean="0">
                <a:solidFill>
                  <a:srgbClr val="FF0000"/>
                </a:solidFill>
                <a:latin typeface="+mj-lt"/>
                <a:cs typeface="Times New Roman" pitchFamily="18" charset="0"/>
                <a:sym typeface="Symbol"/>
              </a:rPr>
              <a:t></a:t>
            </a:r>
            <a:r>
              <a:rPr lang="cs-CZ" sz="28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m</a:t>
            </a:r>
            <a:r>
              <a:rPr lang="cs-CZ" sz="2800" baseline="300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-3</a:t>
            </a:r>
          </a:p>
          <a:p>
            <a:pPr marL="0">
              <a:buNone/>
            </a:pPr>
            <a:r>
              <a:rPr lang="cs-CZ" sz="28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g = 10 </a:t>
            </a:r>
            <a:r>
              <a:rPr lang="cs-CZ" sz="2800" dirty="0" err="1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m</a:t>
            </a:r>
            <a:r>
              <a:rPr lang="cs-CZ" sz="2800" dirty="0" err="1" smtClean="0">
                <a:solidFill>
                  <a:srgbClr val="FF0000"/>
                </a:solidFill>
                <a:latin typeface="+mj-lt"/>
                <a:cs typeface="Times New Roman" pitchFamily="18" charset="0"/>
                <a:sym typeface="Symbol"/>
              </a:rPr>
              <a:t></a:t>
            </a:r>
            <a:r>
              <a:rPr lang="cs-CZ" sz="2800" dirty="0" err="1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s</a:t>
            </a:r>
            <a:endParaRPr lang="cs-CZ" sz="2800" dirty="0" smtClean="0">
              <a:solidFill>
                <a:srgbClr val="FF0000"/>
              </a:solidFill>
              <a:latin typeface="+mj-lt"/>
              <a:cs typeface="Times New Roman" pitchFamily="18" charset="0"/>
            </a:endParaRPr>
          </a:p>
          <a:p>
            <a:pPr marL="0">
              <a:buNone/>
            </a:pPr>
            <a:r>
              <a:rPr lang="cs-CZ" sz="28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F = 50 N</a:t>
            </a:r>
          </a:p>
          <a:p>
            <a:pPr marL="0">
              <a:buNone/>
            </a:pPr>
            <a:r>
              <a:rPr lang="cs-CZ" sz="28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V = ?</a:t>
            </a:r>
          </a:p>
          <a:p>
            <a:pPr marL="0">
              <a:buNone/>
            </a:pPr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3428992" y="3857628"/>
          <a:ext cx="2928958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8" name="Rovnice" r:id="rId3" imgW="1562100" imgH="228600" progId="Equation.3">
                  <p:embed/>
                </p:oleObj>
              </mc:Choice>
              <mc:Fallback>
                <p:oleObj name="Rovnice" r:id="rId3" imgW="1562100" imgH="2286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8992" y="3857628"/>
                        <a:ext cx="2928958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4174413"/>
              </p:ext>
            </p:extLst>
          </p:nvPr>
        </p:nvGraphicFramePr>
        <p:xfrm>
          <a:off x="3389313" y="4643438"/>
          <a:ext cx="502285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9" name="Rovnice" r:id="rId5" imgW="2946240" imgH="419040" progId="Equation.3">
                  <p:embed/>
                </p:oleObj>
              </mc:Choice>
              <mc:Fallback>
                <p:oleObj name="Rovnice" r:id="rId5" imgW="2946240" imgH="41904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9313" y="4643438"/>
                        <a:ext cx="502285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285852" y="6072206"/>
            <a:ext cx="57864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Objem tělesa je 12,5 dm</a:t>
            </a:r>
            <a:r>
              <a:rPr lang="cs-CZ" sz="3200" baseline="30000" dirty="0" smtClean="0">
                <a:solidFill>
                  <a:srgbClr val="FF0000"/>
                </a:solidFill>
              </a:rPr>
              <a:t>3</a:t>
            </a:r>
            <a:r>
              <a:rPr lang="cs-CZ" sz="3200" dirty="0" smtClean="0">
                <a:solidFill>
                  <a:srgbClr val="FF0000"/>
                </a:solidFill>
              </a:rPr>
              <a:t>.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0888-FCDE-41F1-97D1-D4F6C4D2D1FA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http://www.renomecz.cz/opvk%20logo%20b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3863" y="5157192"/>
            <a:ext cx="5756275" cy="1423987"/>
          </a:xfrm>
          <a:prstGeom prst="rect">
            <a:avLst/>
          </a:prstGeom>
          <a:noFill/>
        </p:spPr>
      </p:pic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83568" y="4591472"/>
            <a:ext cx="7848871" cy="4937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Materiály jsou určeny pro bezplatné používání pro potřeby výuky a vzdělávání na všech typech škol a školských zařízení. Jakékoli další využití podléhá autorskému zákonu.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Použité zdroje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3024337"/>
          </a:xfrm>
        </p:spPr>
        <p:txBody>
          <a:bodyPr>
            <a:normAutofit/>
          </a:bodyPr>
          <a:lstStyle/>
          <a:p>
            <a:r>
              <a:rPr lang="cs-CZ" sz="1400" dirty="0" smtClean="0">
                <a:solidFill>
                  <a:schemeClr val="tx1"/>
                </a:solidFill>
              </a:rPr>
              <a:t>LANK, Vladimír; VONDRA, Miroslav. </a:t>
            </a:r>
            <a:r>
              <a:rPr lang="cs-CZ" sz="1400" i="1" dirty="0" smtClean="0">
                <a:solidFill>
                  <a:schemeClr val="tx1"/>
                </a:solidFill>
              </a:rPr>
              <a:t>Fyzika v kostce pro střední školy</a:t>
            </a:r>
            <a:r>
              <a:rPr lang="cs-CZ" sz="1400" dirty="0" smtClean="0">
                <a:solidFill>
                  <a:schemeClr val="tx1"/>
                </a:solidFill>
              </a:rPr>
              <a:t>. Praha: Fragment, s.r.o., 2007, ISBN 978-80-253-0228-6. </a:t>
            </a:r>
          </a:p>
          <a:p>
            <a:r>
              <a:rPr lang="cs-CZ" sz="1400" dirty="0" smtClean="0">
                <a:solidFill>
                  <a:schemeClr val="tx1"/>
                </a:solidFill>
              </a:rPr>
              <a:t>SOUKUP, Václav; VESELÝ, Josef. </a:t>
            </a:r>
            <a:r>
              <a:rPr lang="cs-CZ" sz="1400" i="1" dirty="0" smtClean="0">
                <a:solidFill>
                  <a:schemeClr val="tx1"/>
                </a:solidFill>
              </a:rPr>
              <a:t>Maturitní otázky fyzika</a:t>
            </a:r>
            <a:r>
              <a:rPr lang="cs-CZ" sz="1400" dirty="0" smtClean="0">
                <a:solidFill>
                  <a:schemeClr val="tx1"/>
                </a:solidFill>
              </a:rPr>
              <a:t>. Praha: Fragment, s.r.o., 2007, ISBN 978-253-0501-0. </a:t>
            </a:r>
          </a:p>
          <a:p>
            <a:r>
              <a:rPr lang="cs-CZ" sz="1400" dirty="0" smtClean="0">
                <a:solidFill>
                  <a:schemeClr val="tx1"/>
                </a:solidFill>
              </a:rPr>
              <a:t>Doc. RNDr. LEPIL CSc., Oldřich a kol. Fyzika, Sbírka úloh pro střední školy. Praha: </a:t>
            </a:r>
            <a:r>
              <a:rPr lang="cs-CZ" sz="1400" dirty="0" err="1" smtClean="0">
                <a:solidFill>
                  <a:schemeClr val="tx1"/>
                </a:solidFill>
              </a:rPr>
              <a:t>Prometheus</a:t>
            </a:r>
            <a:r>
              <a:rPr lang="cs-CZ" sz="1400" dirty="0" smtClean="0">
                <a:solidFill>
                  <a:schemeClr val="tx1"/>
                </a:solidFill>
              </a:rPr>
              <a:t>, spol. s.r.o., 2007, ISBN 978-80-7196-266-3.</a:t>
            </a:r>
          </a:p>
          <a:p>
            <a:r>
              <a:rPr lang="cs-CZ" sz="1400" dirty="0" smtClean="0">
                <a:solidFill>
                  <a:schemeClr val="tx1"/>
                </a:solidFill>
              </a:rPr>
              <a:t>Obr. 1 - PAJS. </a:t>
            </a:r>
            <a:r>
              <a:rPr lang="cs-CZ" sz="1400" smtClean="0">
                <a:solidFill>
                  <a:schemeClr val="tx1"/>
                </a:solidFill>
              </a:rPr>
              <a:t>http://</a:t>
            </a:r>
            <a:r>
              <a:rPr lang="cs-CZ" sz="1400" i="1" smtClean="0">
                <a:solidFill>
                  <a:schemeClr val="tx1"/>
                </a:solidFill>
              </a:rPr>
              <a:t>cs.wikipedia.org/wiki </a:t>
            </a:r>
            <a:r>
              <a:rPr lang="en-US" sz="1400" dirty="0" smtClean="0">
                <a:solidFill>
                  <a:schemeClr val="tx1"/>
                </a:solidFill>
              </a:rPr>
              <a:t>[online]</a:t>
            </a:r>
            <a:r>
              <a:rPr lang="cs-CZ" sz="1400" dirty="0" smtClean="0">
                <a:solidFill>
                  <a:schemeClr val="tx1"/>
                </a:solidFill>
              </a:rPr>
              <a:t>. [cit. 9.12.2012]. Dostupný pod licencí volné dílo: </a:t>
            </a:r>
            <a:r>
              <a:rPr lang="cs-CZ" sz="1400" i="1" dirty="0">
                <a:solidFill>
                  <a:schemeClr val="tx1"/>
                </a:solidFill>
              </a:rPr>
              <a:t>http://cs.wikipedia.org/wiki/Soubor:Hydraulicky_lis.svg</a:t>
            </a:r>
            <a:endParaRPr lang="cs-CZ" sz="1400" dirty="0" smtClean="0">
              <a:solidFill>
                <a:schemeClr val="tx1"/>
              </a:solidFill>
            </a:endParaRPr>
          </a:p>
          <a:p>
            <a:r>
              <a:rPr lang="cs-CZ" sz="1400" dirty="0" smtClean="0">
                <a:solidFill>
                  <a:schemeClr val="tx1"/>
                </a:solidFill>
              </a:rPr>
              <a:t>Pokud není uvedeno jinak, jsou obrázky vlastní tvorby.</a:t>
            </a:r>
          </a:p>
          <a:p>
            <a:endParaRPr lang="cs-CZ" sz="1400" b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0888-FCDE-41F1-97D1-D4F6C4D2D1FA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Mechanické vlastnosti kapalin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328592"/>
          </a:xfrm>
        </p:spPr>
        <p:txBody>
          <a:bodyPr>
            <a:noAutofit/>
          </a:bodyPr>
          <a:lstStyle/>
          <a:p>
            <a:pPr marL="0" indent="0" algn="just"/>
            <a:r>
              <a:rPr lang="cs-CZ" dirty="0" smtClean="0">
                <a:solidFill>
                  <a:schemeClr val="tx1"/>
                </a:solidFill>
              </a:rPr>
              <a:t>Kapaliny - složeny z molekul, mezi kterými jsou malé mezery. Mezi molekulami působí menší přitažlivé síly než u molekul pevných látek.</a:t>
            </a:r>
          </a:p>
          <a:p>
            <a:pPr marL="0" indent="0" algn="just"/>
            <a:r>
              <a:rPr lang="cs-CZ" dirty="0" smtClean="0">
                <a:solidFill>
                  <a:schemeClr val="tx1"/>
                </a:solidFill>
              </a:rPr>
              <a:t>Kapaliny jsou:</a:t>
            </a:r>
          </a:p>
          <a:p>
            <a:pPr marL="800100" lvl="2" indent="0" algn="just">
              <a:buNone/>
            </a:pPr>
            <a:r>
              <a:rPr lang="cs-CZ" dirty="0" smtClean="0">
                <a:solidFill>
                  <a:schemeClr val="tx1"/>
                </a:solidFill>
              </a:rPr>
              <a:t>		</a:t>
            </a:r>
            <a:r>
              <a:rPr lang="cs-CZ" sz="3200" b="1" dirty="0" smtClean="0">
                <a:solidFill>
                  <a:srgbClr val="FF0000"/>
                </a:solidFill>
              </a:rPr>
              <a:t>tekuté</a:t>
            </a:r>
          </a:p>
          <a:p>
            <a:pPr marL="800100" lvl="2" indent="0" algn="just">
              <a:buNone/>
            </a:pPr>
            <a:r>
              <a:rPr lang="cs-CZ" sz="3200" dirty="0" smtClean="0">
                <a:solidFill>
                  <a:srgbClr val="FF0000"/>
                </a:solidFill>
              </a:rPr>
              <a:t>		</a:t>
            </a:r>
            <a:r>
              <a:rPr lang="cs-CZ" sz="3200" b="1" dirty="0" smtClean="0">
                <a:solidFill>
                  <a:srgbClr val="FF0000"/>
                </a:solidFill>
              </a:rPr>
              <a:t>nestlačitelné</a:t>
            </a:r>
          </a:p>
          <a:p>
            <a:pPr marL="0" lvl="2" indent="0" algn="just"/>
            <a:r>
              <a:rPr lang="cs-CZ" sz="3200" dirty="0" smtClean="0">
                <a:solidFill>
                  <a:schemeClr val="tx1"/>
                </a:solidFill>
              </a:rPr>
              <a:t>Kapalná tělesa:</a:t>
            </a:r>
          </a:p>
          <a:p>
            <a:pPr marL="0" lvl="2" indent="0" algn="just">
              <a:buNone/>
            </a:pPr>
            <a:r>
              <a:rPr lang="cs-CZ" sz="3200" dirty="0" smtClean="0">
                <a:solidFill>
                  <a:schemeClr val="tx1"/>
                </a:solidFill>
              </a:rPr>
              <a:t>		</a:t>
            </a:r>
            <a:r>
              <a:rPr lang="cs-CZ" sz="3200" b="1" dirty="0" smtClean="0">
                <a:solidFill>
                  <a:srgbClr val="FF0000"/>
                </a:solidFill>
              </a:rPr>
              <a:t>zachovávají tvar při přelévání</a:t>
            </a:r>
          </a:p>
          <a:p>
            <a:pPr marL="0" lvl="2" indent="0" algn="just">
              <a:buNone/>
            </a:pPr>
            <a:r>
              <a:rPr lang="cs-CZ" sz="3200" b="1" dirty="0" smtClean="0">
                <a:solidFill>
                  <a:srgbClr val="FF0000"/>
                </a:solidFill>
              </a:rPr>
              <a:t>		vytvářejí volný vodorovný povrch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0888-FCDE-41F1-97D1-D4F6C4D2D1FA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Tlak v kapalině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12650"/>
          </a:xfrm>
        </p:spPr>
        <p:txBody>
          <a:bodyPr/>
          <a:lstStyle/>
          <a:p>
            <a:pPr marL="0">
              <a:buNone/>
            </a:pPr>
            <a:r>
              <a:rPr lang="cs-CZ" dirty="0" smtClean="0">
                <a:solidFill>
                  <a:schemeClr val="tx1"/>
                </a:solidFill>
              </a:rPr>
              <a:t>Působením síly na kapalinu vzniká v kapalině </a:t>
            </a:r>
            <a:r>
              <a:rPr lang="cs-CZ" b="1" dirty="0" smtClean="0">
                <a:solidFill>
                  <a:schemeClr val="tx1"/>
                </a:solidFill>
              </a:rPr>
              <a:t>tlak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7753661"/>
              </p:ext>
            </p:extLst>
          </p:nvPr>
        </p:nvGraphicFramePr>
        <p:xfrm>
          <a:off x="467544" y="2492896"/>
          <a:ext cx="1138191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Rovnice" r:id="rId3" imgW="444307" imgH="393529" progId="Equation.3">
                  <p:embed/>
                </p:oleObj>
              </mc:Choice>
              <mc:Fallback>
                <p:oleObj name="Rovnice" r:id="rId3" imgW="444307" imgH="393529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492896"/>
                        <a:ext cx="1138191" cy="1008112"/>
                      </a:xfrm>
                      <a:prstGeom prst="rect">
                        <a:avLst/>
                      </a:prstGeom>
                      <a:solidFill>
                        <a:srgbClr val="F3CD6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bdélník 4"/>
          <p:cNvSpPr/>
          <p:nvPr/>
        </p:nvSpPr>
        <p:spPr>
          <a:xfrm>
            <a:off x="323528" y="3573016"/>
            <a:ext cx="8352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3200" dirty="0" smtClean="0"/>
              <a:t>Tlak v kapalině je roven velikosti síly, která působí kolmo na plochu o velikosti 1 m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.</a:t>
            </a: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1835696" y="2636912"/>
          <a:ext cx="864096" cy="612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Rovnice" r:id="rId5" imgW="304536" imgH="215713" progId="Equation.3">
                  <p:embed/>
                </p:oleObj>
              </mc:Choice>
              <mc:Fallback>
                <p:oleObj name="Rovnice" r:id="rId5" imgW="304536" imgH="215713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2636912"/>
                        <a:ext cx="864096" cy="6120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bdélník 6"/>
          <p:cNvSpPr/>
          <p:nvPr/>
        </p:nvSpPr>
        <p:spPr>
          <a:xfrm>
            <a:off x="323528" y="4797152"/>
            <a:ext cx="84249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3200" dirty="0" smtClean="0"/>
              <a:t>Tlak má hodnotu jednoho pascalu, když na plochu jednoho metru čtverečního působí síla o</a:t>
            </a:r>
          </a:p>
          <a:p>
            <a:pPr algn="just"/>
            <a:r>
              <a:rPr lang="cs-CZ" sz="3200" dirty="0" smtClean="0"/>
              <a:t>velikosti jednoho newtonu.</a:t>
            </a:r>
            <a:endParaRPr lang="cs-CZ" sz="3200" dirty="0"/>
          </a:p>
        </p:txBody>
      </p:sp>
      <p:sp>
        <p:nvSpPr>
          <p:cNvPr id="8" name="Obdélník 7"/>
          <p:cNvSpPr/>
          <p:nvPr/>
        </p:nvSpPr>
        <p:spPr>
          <a:xfrm>
            <a:off x="3347864" y="2636912"/>
            <a:ext cx="347826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pl-PL" dirty="0" smtClean="0">
                <a:latin typeface="Calibri" pitchFamily="34" charset="0"/>
              </a:rPr>
              <a:t> </a:t>
            </a:r>
            <a:r>
              <a:rPr lang="pl-PL" sz="2400" dirty="0" smtClean="0"/>
              <a:t>jednotkou tlaku je pascal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0888-FCDE-41F1-97D1-D4F6C4D2D1FA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Pascalův zákon</a:t>
            </a:r>
            <a:endParaRPr lang="cs-CZ" dirty="0">
              <a:solidFill>
                <a:schemeClr val="tx1"/>
              </a:solidFill>
            </a:endParaRPr>
          </a:p>
        </p:txBody>
      </p:sp>
      <p:graphicFrame>
        <p:nvGraphicFramePr>
          <p:cNvPr id="205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539552" y="1772816"/>
          <a:ext cx="864096" cy="7653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Rovnice" r:id="rId3" imgW="444307" imgH="393529" progId="Equation.3">
                  <p:embed/>
                </p:oleObj>
              </mc:Choice>
              <mc:Fallback>
                <p:oleObj name="Rovnice" r:id="rId3" imgW="444307" imgH="393529" progId="Equation.3">
                  <p:embed/>
                  <p:pic>
                    <p:nvPicPr>
                      <p:cNvPr id="0" name="Picture 1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772816"/>
                        <a:ext cx="864096" cy="7653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6704305"/>
              </p:ext>
            </p:extLst>
          </p:nvPr>
        </p:nvGraphicFramePr>
        <p:xfrm>
          <a:off x="2944813" y="1916113"/>
          <a:ext cx="1327150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Rovnice" r:id="rId5" imgW="583920" imgH="203040" progId="Equation.3">
                  <p:embed/>
                </p:oleObj>
              </mc:Choice>
              <mc:Fallback>
                <p:oleObj name="Rovnice" r:id="rId5" imgW="583920" imgH="20304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4813" y="1916113"/>
                        <a:ext cx="1327150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Přímá spojovací šipka 6"/>
          <p:cNvCxnSpPr/>
          <p:nvPr/>
        </p:nvCxnSpPr>
        <p:spPr>
          <a:xfrm>
            <a:off x="1619672" y="2132856"/>
            <a:ext cx="100811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467544" y="2924944"/>
            <a:ext cx="82089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3200" dirty="0" smtClean="0"/>
              <a:t>Máme-li v nádobě uzavřené množství kapaliny a působíme-li na něj vnější silou (např. stlačujeme pístem), platí:</a:t>
            </a:r>
          </a:p>
          <a:p>
            <a:pPr algn="just"/>
            <a:endParaRPr lang="cs-CZ" sz="3200" dirty="0" smtClean="0"/>
          </a:p>
          <a:p>
            <a:pPr algn="just"/>
            <a:r>
              <a:rPr lang="cs-CZ" sz="3200" dirty="0" smtClean="0"/>
              <a:t>Pascalův zákon:</a:t>
            </a:r>
          </a:p>
        </p:txBody>
      </p:sp>
      <p:sp>
        <p:nvSpPr>
          <p:cNvPr id="9" name="Obdélník 8"/>
          <p:cNvSpPr/>
          <p:nvPr/>
        </p:nvSpPr>
        <p:spPr>
          <a:xfrm>
            <a:off x="467544" y="5445224"/>
            <a:ext cx="8280920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cs-CZ" sz="3200" b="1" dirty="0" smtClean="0">
                <a:solidFill>
                  <a:srgbClr val="FF0000"/>
                </a:solidFill>
              </a:rPr>
              <a:t>Tlak v kapalině je ve všech místech uzavřeného množství kapaliny stejný.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0888-FCDE-41F1-97D1-D4F6C4D2D1FA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None/>
            </a:pPr>
            <a:r>
              <a:rPr lang="cs-CZ" dirty="0" smtClean="0">
                <a:solidFill>
                  <a:schemeClr val="tx1"/>
                </a:solidFill>
              </a:rPr>
              <a:t>Pascalova zákona se nejvíce využívá v hydraulických zařízení: hydraulický lis, hydraulické brzdy ….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3074" name="Picture 2" descr="Soubor:Hydraulicky lis.sv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717032"/>
            <a:ext cx="5376597" cy="2736304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1331640" y="3501008"/>
            <a:ext cx="4248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Princip hydraulického lisu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868144" y="544522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1</a:t>
            </a:r>
            <a:endParaRPr lang="cs-CZ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6660232" y="4509120"/>
          <a:ext cx="1008112" cy="79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Rovnice" r:id="rId4" imgW="545863" imgH="431613" progId="Equation.3">
                  <p:embed/>
                </p:oleObj>
              </mc:Choice>
              <mc:Fallback>
                <p:oleObj name="Rovnice" r:id="rId4" imgW="545863" imgH="431613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4509120"/>
                        <a:ext cx="1008112" cy="797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0888-FCDE-41F1-97D1-D4F6C4D2D1FA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Příklad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4006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dirty="0" smtClean="0">
                <a:solidFill>
                  <a:schemeClr val="tx1"/>
                </a:solidFill>
              </a:rPr>
              <a:t>Tlak oleje v hydraulickém lisu je 35 </a:t>
            </a:r>
            <a:r>
              <a:rPr lang="cs-CZ" sz="3500" dirty="0" err="1" smtClean="0">
                <a:solidFill>
                  <a:schemeClr val="tx1"/>
                </a:solidFill>
              </a:rPr>
              <a:t>MPa</a:t>
            </a:r>
            <a:r>
              <a:rPr lang="cs-CZ" sz="3500" dirty="0" smtClean="0">
                <a:solidFill>
                  <a:schemeClr val="tx1"/>
                </a:solidFill>
              </a:rPr>
              <a:t>. Obsah plochy většího pístu je 15 dm</a:t>
            </a:r>
            <a:r>
              <a:rPr lang="cs-CZ" sz="3500" baseline="30000" dirty="0" smtClean="0">
                <a:solidFill>
                  <a:schemeClr val="tx1"/>
                </a:solidFill>
              </a:rPr>
              <a:t>2</a:t>
            </a:r>
            <a:r>
              <a:rPr lang="cs-CZ" sz="3500" dirty="0" smtClean="0">
                <a:solidFill>
                  <a:schemeClr val="tx1"/>
                </a:solidFill>
              </a:rPr>
              <a:t>. Jak velkou tlakovou silou </a:t>
            </a:r>
            <a:r>
              <a:rPr lang="pl-PL" sz="3500" dirty="0" smtClean="0">
                <a:solidFill>
                  <a:schemeClr val="tx1"/>
                </a:solidFill>
              </a:rPr>
              <a:t>působí olej na tento píst?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pl-PL" sz="3500" dirty="0" smtClean="0">
              <a:solidFill>
                <a:schemeClr val="tx1"/>
              </a:solidFill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dirty="0" smtClean="0">
                <a:solidFill>
                  <a:srgbClr val="FF0000"/>
                </a:solidFill>
              </a:rPr>
              <a:t>p = 35 </a:t>
            </a:r>
            <a:r>
              <a:rPr lang="cs-CZ" sz="3500" dirty="0" err="1" smtClean="0">
                <a:solidFill>
                  <a:srgbClr val="FF0000"/>
                </a:solidFill>
              </a:rPr>
              <a:t>MPa</a:t>
            </a:r>
            <a:r>
              <a:rPr lang="cs-CZ" sz="3500" dirty="0" smtClean="0">
                <a:solidFill>
                  <a:srgbClr val="FF0000"/>
                </a:solidFill>
              </a:rPr>
              <a:t> = 35 000 </a:t>
            </a:r>
            <a:r>
              <a:rPr lang="cs-CZ" sz="3500" dirty="0" err="1" smtClean="0">
                <a:solidFill>
                  <a:srgbClr val="FF0000"/>
                </a:solidFill>
              </a:rPr>
              <a:t>000</a:t>
            </a:r>
            <a:r>
              <a:rPr lang="cs-CZ" sz="3500" dirty="0" smtClean="0">
                <a:solidFill>
                  <a:srgbClr val="FF0000"/>
                </a:solidFill>
              </a:rPr>
              <a:t> </a:t>
            </a:r>
            <a:r>
              <a:rPr lang="cs-CZ" sz="3500" dirty="0" err="1" smtClean="0">
                <a:solidFill>
                  <a:srgbClr val="FF0000"/>
                </a:solidFill>
              </a:rPr>
              <a:t>Pa</a:t>
            </a:r>
            <a:endParaRPr lang="cs-CZ" sz="3500" dirty="0" smtClean="0">
              <a:solidFill>
                <a:srgbClr val="FF0000"/>
              </a:solidFill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dirty="0" smtClean="0">
                <a:solidFill>
                  <a:srgbClr val="FF0000"/>
                </a:solidFill>
              </a:rPr>
              <a:t>S = 15 dm</a:t>
            </a:r>
            <a:r>
              <a:rPr lang="cs-CZ" sz="3500" baseline="30000" dirty="0" smtClean="0">
                <a:solidFill>
                  <a:srgbClr val="FF0000"/>
                </a:solidFill>
              </a:rPr>
              <a:t>2</a:t>
            </a:r>
            <a:r>
              <a:rPr lang="cs-CZ" sz="3500" dirty="0" smtClean="0">
                <a:solidFill>
                  <a:srgbClr val="FF0000"/>
                </a:solidFill>
              </a:rPr>
              <a:t> = 0,15 m</a:t>
            </a:r>
            <a:r>
              <a:rPr lang="cs-CZ" sz="3500" baseline="30000" dirty="0" smtClean="0">
                <a:solidFill>
                  <a:srgbClr val="FF0000"/>
                </a:solidFill>
              </a:rPr>
              <a:t>2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dirty="0" smtClean="0">
                <a:solidFill>
                  <a:srgbClr val="FF0000"/>
                </a:solidFill>
              </a:rPr>
              <a:t>F = ? [N]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dirty="0" smtClean="0">
                <a:solidFill>
                  <a:srgbClr val="FF0000"/>
                </a:solidFill>
              </a:rPr>
              <a:t>-------------------------------------------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pl-P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3500" dirty="0" smtClean="0">
                <a:solidFill>
                  <a:srgbClr val="FF0000"/>
                </a:solidFill>
              </a:rPr>
              <a:t>Olej působí na píst silou 5,25 MN.</a:t>
            </a:r>
            <a:endParaRPr lang="cs-CZ" sz="3500" dirty="0">
              <a:solidFill>
                <a:srgbClr val="FF0000"/>
              </a:solidFill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4014931"/>
              </p:ext>
            </p:extLst>
          </p:nvPr>
        </p:nvGraphicFramePr>
        <p:xfrm>
          <a:off x="395536" y="4581128"/>
          <a:ext cx="4681537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1" name="Rovnice" r:id="rId3" imgW="1650960" imgH="203040" progId="Equation.3">
                  <p:embed/>
                </p:oleObj>
              </mc:Choice>
              <mc:Fallback>
                <p:oleObj name="Rovnice" r:id="rId3" imgW="1650960" imgH="20304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4581128"/>
                        <a:ext cx="4681537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323528" y="5157192"/>
          <a:ext cx="4608512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2" name="Rovnice" r:id="rId5" imgW="1625600" imgH="203200" progId="Equation.3">
                  <p:embed/>
                </p:oleObj>
              </mc:Choice>
              <mc:Fallback>
                <p:oleObj name="Rovnice" r:id="rId5" imgW="1625600" imgH="20320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5157192"/>
                        <a:ext cx="4608512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0888-FCDE-41F1-97D1-D4F6C4D2D1FA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Kapalina v tíhovém poli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Částečky kapaliny vyplní, vlivem tíhového pole, nádobu libovolného tvaru. Volný povrch kapaliny v klidu je kolmý ke směru tíhové síly</a:t>
            </a:r>
            <a:r>
              <a:rPr lang="cs-CZ" dirty="0" smtClean="0"/>
              <a:t>.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	</a:t>
            </a:r>
          </a:p>
          <a:p>
            <a:r>
              <a:rPr lang="cs-CZ" b="1" dirty="0" smtClean="0">
                <a:solidFill>
                  <a:schemeClr val="tx1"/>
                </a:solidFill>
                <a:latin typeface="Calibri" pitchFamily="34" charset="0"/>
              </a:rPr>
              <a:t>Kapalina vlastní tíhou vyvolává v kapalině tlak –tzv. hydrostatický.</a:t>
            </a:r>
          </a:p>
          <a:p>
            <a:pPr>
              <a:buNone/>
            </a:pPr>
            <a:endParaRPr lang="cs-CZ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3555824"/>
              </p:ext>
            </p:extLst>
          </p:nvPr>
        </p:nvGraphicFramePr>
        <p:xfrm>
          <a:off x="762000" y="4437063"/>
          <a:ext cx="179546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4" name="Rovnice" r:id="rId3" imgW="723600" imgH="203040" progId="Equation.3">
                  <p:embed/>
                </p:oleObj>
              </mc:Choice>
              <mc:Fallback>
                <p:oleObj name="Rovnice" r:id="rId3" imgW="723600" imgH="2030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437063"/>
                        <a:ext cx="1795463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843807" y="4437112"/>
          <a:ext cx="711609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5" name="Rovnice" r:id="rId5" imgW="304536" imgH="215713" progId="Equation.3">
                  <p:embed/>
                </p:oleObj>
              </mc:Choice>
              <mc:Fallback>
                <p:oleObj name="Rovnice" r:id="rId5" imgW="304536" imgH="215713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7" y="4437112"/>
                        <a:ext cx="711609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0888-FCDE-41F1-97D1-D4F6C4D2D1FA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>
                <a:solidFill>
                  <a:schemeClr val="tx1"/>
                </a:solidFill>
              </a:rPr>
              <a:t>Tlak je příčinou toho, že kapalina působí tlakovou silou na libovolnou plochu, tedy i na dno a stěny nádoby – síla </a:t>
            </a:r>
            <a:r>
              <a:rPr lang="cs-CZ" b="1" dirty="0" smtClean="0">
                <a:solidFill>
                  <a:schemeClr val="tx1"/>
                </a:solidFill>
              </a:rPr>
              <a:t>hydrostatická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338255"/>
              </p:ext>
            </p:extLst>
          </p:nvPr>
        </p:nvGraphicFramePr>
        <p:xfrm>
          <a:off x="593725" y="3429000"/>
          <a:ext cx="223520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8" name="Rovnice" r:id="rId3" imgW="901440" imgH="203040" progId="Equation.3">
                  <p:embed/>
                </p:oleObj>
              </mc:Choice>
              <mc:Fallback>
                <p:oleObj name="Rovnice" r:id="rId3" imgW="901440" imgH="2030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25" y="3429000"/>
                        <a:ext cx="2235200" cy="504825"/>
                      </a:xfrm>
                      <a:prstGeom prst="rect">
                        <a:avLst/>
                      </a:prstGeom>
                      <a:solidFill>
                        <a:srgbClr val="F3CD6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3131840" y="3429000"/>
          <a:ext cx="480690" cy="4300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9" name="Rovnice" r:id="rId5" imgW="241091" imgH="215713" progId="Equation.3">
                  <p:embed/>
                </p:oleObj>
              </mc:Choice>
              <mc:Fallback>
                <p:oleObj name="Rovnice" r:id="rId5" imgW="241091" imgH="215713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3429000"/>
                        <a:ext cx="480690" cy="4300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0888-FCDE-41F1-97D1-D4F6C4D2D1FA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Příklad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>
            <a:norm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cs-CZ" dirty="0" smtClean="0">
                <a:solidFill>
                  <a:schemeClr val="tx1"/>
                </a:solidFill>
              </a:rPr>
              <a:t>Vodorovné dno kotle ústředního topení má obsah </a:t>
            </a:r>
          </a:p>
          <a:p>
            <a:pPr marL="0">
              <a:spcBef>
                <a:spcPts val="0"/>
              </a:spcBef>
              <a:buNone/>
            </a:pPr>
            <a:r>
              <a:rPr lang="cs-CZ" dirty="0" smtClean="0">
                <a:solidFill>
                  <a:schemeClr val="tx1"/>
                </a:solidFill>
              </a:rPr>
              <a:t>0,30 m</a:t>
            </a:r>
            <a:r>
              <a:rPr lang="cs-CZ" baseline="30000" dirty="0" smtClean="0">
                <a:solidFill>
                  <a:schemeClr val="tx1"/>
                </a:solidFill>
              </a:rPr>
              <a:t>2</a:t>
            </a:r>
            <a:r>
              <a:rPr lang="cs-CZ" dirty="0" smtClean="0">
                <a:solidFill>
                  <a:schemeClr val="tx1"/>
                </a:solidFill>
              </a:rPr>
              <a:t>. Hladina vody je ve výšce 2,6 m nade dnem. Jak velký je hydrostatický tlak u dna, je-li hustota vody 1000 kg/m</a:t>
            </a:r>
            <a:r>
              <a:rPr lang="cs-CZ" baseline="30000" dirty="0" smtClean="0">
                <a:solidFill>
                  <a:schemeClr val="tx1"/>
                </a:solidFill>
              </a:rPr>
              <a:t>3</a:t>
            </a:r>
            <a:r>
              <a:rPr lang="cs-CZ" dirty="0" smtClean="0">
                <a:solidFill>
                  <a:schemeClr val="tx1"/>
                </a:solidFill>
              </a:rPr>
              <a:t>? Jak velká hydrostatická síla působí na dno kotle?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S = 0,30 m</a:t>
            </a:r>
            <a:r>
              <a:rPr lang="cs-CZ" sz="2800" baseline="30000" dirty="0" smtClean="0">
                <a:solidFill>
                  <a:srgbClr val="FF0000"/>
                </a:solidFill>
              </a:rPr>
              <a:t>2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h = 2,6 m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800" dirty="0" smtClean="0">
                <a:solidFill>
                  <a:srgbClr val="FF0000"/>
                </a:solidFill>
                <a:sym typeface="Symbol"/>
              </a:rPr>
              <a:t></a:t>
            </a:r>
            <a:r>
              <a:rPr lang="cs-CZ" sz="2800" dirty="0" smtClean="0">
                <a:solidFill>
                  <a:srgbClr val="FF0000"/>
                </a:solidFill>
              </a:rPr>
              <a:t> = 1000 kg/m</a:t>
            </a:r>
            <a:r>
              <a:rPr lang="cs-CZ" sz="2800" baseline="30000" dirty="0" smtClean="0">
                <a:solidFill>
                  <a:srgbClr val="FF0000"/>
                </a:solidFill>
              </a:rPr>
              <a:t>3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p = ?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F = ? 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3362716"/>
              </p:ext>
            </p:extLst>
          </p:nvPr>
        </p:nvGraphicFramePr>
        <p:xfrm>
          <a:off x="4152900" y="4076700"/>
          <a:ext cx="406400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8" name="Rovnice" r:id="rId3" imgW="1638000" imgH="203040" progId="Equation.3">
                  <p:embed/>
                </p:oleObj>
              </mc:Choice>
              <mc:Fallback>
                <p:oleObj name="Rovnice" r:id="rId3" imgW="1638000" imgH="203040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2900" y="4076700"/>
                        <a:ext cx="4064000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3995936" y="4653136"/>
          <a:ext cx="349567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9" name="Rovnice" r:id="rId5" imgW="1409088" imgH="203112" progId="Equation.3">
                  <p:embed/>
                </p:oleObj>
              </mc:Choice>
              <mc:Fallback>
                <p:oleObj name="Rovnice" r:id="rId5" imgW="1409088" imgH="203112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4653136"/>
                        <a:ext cx="3495675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9095445"/>
              </p:ext>
            </p:extLst>
          </p:nvPr>
        </p:nvGraphicFramePr>
        <p:xfrm>
          <a:off x="4064000" y="5229225"/>
          <a:ext cx="3103563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0" name="Rovnice" r:id="rId7" imgW="1447560" imgH="203040" progId="Equation.3">
                  <p:embed/>
                </p:oleObj>
              </mc:Choice>
              <mc:Fallback>
                <p:oleObj name="Rovnice" r:id="rId7" imgW="1447560" imgH="203040" progId="Equation.3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0" y="5229225"/>
                        <a:ext cx="3103563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3995936" y="5661248"/>
          <a:ext cx="2700300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1" name="Rovnice" r:id="rId9" imgW="1269449" imgH="203112" progId="Equation.3">
                  <p:embed/>
                </p:oleObj>
              </mc:Choice>
              <mc:Fallback>
                <p:oleObj name="Rovnice" r:id="rId9" imgW="1269449" imgH="203112" progId="Equation.3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5661248"/>
                        <a:ext cx="2700300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360040" y="6165304"/>
            <a:ext cx="8532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Hydrostatický tlak je 26 </a:t>
            </a:r>
            <a:r>
              <a:rPr lang="cs-CZ" sz="2800" dirty="0" err="1" smtClean="0">
                <a:solidFill>
                  <a:srgbClr val="FF0000"/>
                </a:solidFill>
              </a:rPr>
              <a:t>kPa</a:t>
            </a:r>
            <a:r>
              <a:rPr lang="cs-CZ" sz="2800" dirty="0" smtClean="0">
                <a:solidFill>
                  <a:srgbClr val="FF0000"/>
                </a:solidFill>
              </a:rPr>
              <a:t> a hydrostatická síla 7,8 </a:t>
            </a:r>
            <a:r>
              <a:rPr lang="cs-CZ" sz="2800" dirty="0" err="1" smtClean="0">
                <a:solidFill>
                  <a:srgbClr val="FF0000"/>
                </a:solidFill>
              </a:rPr>
              <a:t>kN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0888-FCDE-41F1-97D1-D4F6C4D2D1FA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531</TotalTime>
  <Words>730</Words>
  <Application>Microsoft Office PowerPoint</Application>
  <PresentationFormat>Předvádění na obrazovce (4:3)</PresentationFormat>
  <Paragraphs>110</Paragraphs>
  <Slides>13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Cesta</vt:lpstr>
      <vt:lpstr>Rovnice</vt:lpstr>
      <vt:lpstr>Editor rovnic 3.0</vt:lpstr>
      <vt:lpstr>Prezentace aplikace PowerPoint</vt:lpstr>
      <vt:lpstr>Mechanické vlastnosti kapalin</vt:lpstr>
      <vt:lpstr>Tlak v kapalině</vt:lpstr>
      <vt:lpstr>Pascalův zákon</vt:lpstr>
      <vt:lpstr>Prezentace aplikace PowerPoint</vt:lpstr>
      <vt:lpstr>Příklad</vt:lpstr>
      <vt:lpstr>Kapalina v tíhovém poli</vt:lpstr>
      <vt:lpstr>Prezentace aplikace PowerPoint</vt:lpstr>
      <vt:lpstr>Příklad</vt:lpstr>
      <vt:lpstr>Archimédův zákon</vt:lpstr>
      <vt:lpstr>Archimédův zákon</vt:lpstr>
      <vt:lpstr>Příklad</vt:lpstr>
      <vt:lpstr>Použité 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Jarunka</dc:creator>
  <cp:lastModifiedBy>Martin Štorek</cp:lastModifiedBy>
  <cp:revision>62</cp:revision>
  <dcterms:created xsi:type="dcterms:W3CDTF">2012-12-09T10:14:36Z</dcterms:created>
  <dcterms:modified xsi:type="dcterms:W3CDTF">2013-07-08T11:51:02Z</dcterms:modified>
</cp:coreProperties>
</file>