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18" r:id="rId2"/>
    <p:sldId id="319" r:id="rId3"/>
    <p:sldId id="320" r:id="rId4"/>
    <p:sldId id="273" r:id="rId5"/>
    <p:sldId id="321" r:id="rId6"/>
    <p:sldId id="274" r:id="rId7"/>
    <p:sldId id="275" r:id="rId8"/>
    <p:sldId id="322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37" autoAdjust="0"/>
    <p:restoredTop sz="94660"/>
  </p:normalViewPr>
  <p:slideViewPr>
    <p:cSldViewPr>
      <p:cViewPr>
        <p:scale>
          <a:sx n="80" d="100"/>
          <a:sy n="80" d="100"/>
        </p:scale>
        <p:origin x="-174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CB88401-D29A-4A26-A26F-0F600BF74054}" type="datetimeFigureOut">
              <a:rPr lang="cs-CZ" smtClean="0"/>
              <a:pPr/>
              <a:t>2. 7. 2014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C408706-36A8-4C0C-B157-3909298A2F4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4869160"/>
            <a:ext cx="5756275" cy="1423987"/>
          </a:xfrm>
          <a:prstGeom prst="rect">
            <a:avLst/>
          </a:prstGeom>
          <a:noFill/>
        </p:spPr>
      </p:pic>
      <p:pic>
        <p:nvPicPr>
          <p:cNvPr id="12290" name="Obrázek 2" descr="logo_kspa.gif"/>
          <p:cNvPicPr>
            <a:picLocks noChangeAspect="1" noChangeArrowheads="1"/>
          </p:cNvPicPr>
          <p:nvPr/>
        </p:nvPicPr>
        <p:blipFill>
          <a:blip r:embed="rId3" cstate="print"/>
          <a:srcRect t="18994" r="4430" b="3265"/>
          <a:stretch>
            <a:fillRect/>
          </a:stretch>
        </p:blipFill>
        <p:spPr bwMode="auto">
          <a:xfrm>
            <a:off x="323528" y="188640"/>
            <a:ext cx="2073384" cy="1167376"/>
          </a:xfrm>
          <a:prstGeom prst="rect">
            <a:avLst/>
          </a:prstGeom>
          <a:noFill/>
        </p:spPr>
      </p:pic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809836" y="6437947"/>
            <a:ext cx="75243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Tento výukový materiál vznikl v rámci Operačního programu Vzdělávání pro konkurenceschopnost</a:t>
            </a:r>
            <a:endParaRPr kumimoji="0" lang="cs-CZ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2555776" y="354142"/>
            <a:ext cx="6105832" cy="338554"/>
          </a:xfrm>
          <a:prstGeom prst="rect">
            <a:avLst/>
          </a:prstGeom>
          <a:ln>
            <a:solidFill>
              <a:srgbClr val="0070C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1. KŠPA Kladno, s. r. o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., Holandská 2531, 272 </a:t>
            </a:r>
            <a:r>
              <a:rPr lang="cs-CZ" sz="1600" b="1" i="1" dirty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01 </a:t>
            </a:r>
            <a:r>
              <a:rPr lang="cs-CZ" sz="1600" b="1" i="1" dirty="0" smtClean="0">
                <a:solidFill>
                  <a:srgbClr val="003366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Kladno, www.1kspa.cz</a:t>
            </a:r>
            <a:endParaRPr lang="cs-CZ" sz="1100" b="1" i="1" dirty="0">
              <a:solidFill>
                <a:srgbClr val="003366"/>
              </a:solidFill>
              <a:latin typeface="Arial" pitchFamily="34" charset="0"/>
            </a:endParaRPr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386939"/>
              </p:ext>
            </p:extLst>
          </p:nvPr>
        </p:nvGraphicFramePr>
        <p:xfrm>
          <a:off x="611560" y="1473200"/>
          <a:ext cx="8050048" cy="3017520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088232"/>
                <a:gridCol w="5961816"/>
              </a:tblGrid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projektu: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CZ.1.07/1.5.00/34.0292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Číslo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VY_32_INOVACE_ZCR-08</a:t>
                      </a:r>
                      <a:endParaRPr lang="cs-CZ" sz="1600" b="1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Tematický celek (sada):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Zeměpis CR Evropy 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Téma (název) materiálu: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65F9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Grónsko</a:t>
                      </a:r>
                      <a:endParaRPr kumimoji="0" lang="cs-CZ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Předmět: </a:t>
                      </a:r>
                      <a:endParaRPr lang="cs-CZ" sz="1400" dirty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Zeměpis cestovního ruchu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Ročník /  Obor studia: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1. / obor cestovní ruch</a:t>
                      </a: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Autor /</a:t>
                      </a:r>
                      <a:r>
                        <a:rPr kumimoji="0" lang="cs-CZ" sz="1400" b="1" i="0" u="none" strike="noStrike" cap="none" normalizeH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datum vytvoření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: 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Petra</a:t>
                      </a:r>
                      <a:r>
                        <a:rPr lang="cs-CZ" sz="16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Těšitelová/29.12.2013</a:t>
                      </a:r>
                      <a:endParaRPr lang="cs-CZ" sz="16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dirty="0" smtClean="0">
                          <a:ln>
                            <a:noFill/>
                          </a:ln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Anotace:</a:t>
                      </a:r>
                      <a:endParaRPr lang="cs-CZ" sz="1400" dirty="0" smtClean="0">
                        <a:ln>
                          <a:noFill/>
                        </a:ln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Výukový materiál je určený k výkladu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nové látky na téma: Grónsko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kumimoji="0" lang="cs-CZ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Metodický pokyn:</a:t>
                      </a:r>
                      <a:endParaRPr kumimoji="0" lang="cs-CZ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je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lang="cs-CZ" sz="1200" b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určena k promítání</a:t>
                      </a:r>
                      <a:r>
                        <a:rPr lang="cs-CZ" sz="1200" b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v hodině nebo samostudiu</a:t>
                      </a:r>
                      <a:endParaRPr lang="cs-CZ" sz="1200" b="0" dirty="0" smtClean="0">
                        <a:ln>
                          <a:noFill/>
                        </a:ln>
                        <a:solidFill>
                          <a:srgbClr val="808080"/>
                        </a:solidFill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32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Grónsko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Největší ostrov na světě (2,2 mil.km2)</a:t>
            </a:r>
          </a:p>
          <a:p>
            <a:endParaRPr lang="cs-CZ" dirty="0" smtClean="0"/>
          </a:p>
          <a:p>
            <a:r>
              <a:rPr lang="cs-CZ" dirty="0" smtClean="0"/>
              <a:t>Plocha ledu zabírá asi 1,8 mil.km</a:t>
            </a:r>
            <a:r>
              <a:rPr lang="cs-CZ" baseline="30000" dirty="0" smtClean="0"/>
              <a:t>2</a:t>
            </a:r>
            <a:r>
              <a:rPr lang="cs-CZ" dirty="0" smtClean="0"/>
              <a:t> vnitrozemí</a:t>
            </a:r>
          </a:p>
          <a:p>
            <a:endParaRPr lang="cs-CZ" dirty="0" smtClean="0"/>
          </a:p>
          <a:p>
            <a:r>
              <a:rPr lang="cs-CZ" dirty="0" smtClean="0"/>
              <a:t>Druhá největší souvislá plocha ledu na světě</a:t>
            </a:r>
          </a:p>
          <a:p>
            <a:endParaRPr lang="cs-CZ" dirty="0" smtClean="0"/>
          </a:p>
          <a:p>
            <a:r>
              <a:rPr lang="cs-CZ" dirty="0" smtClean="0"/>
              <a:t>Místy dosahuje tloušťka ledu až 3,5 km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0733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Grónsko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Nejsevernější výběžek</a:t>
            </a:r>
          </a:p>
          <a:p>
            <a:r>
              <a:rPr lang="cs-CZ" dirty="0" smtClean="0"/>
              <a:t>Mys Morris </a:t>
            </a:r>
            <a:r>
              <a:rPr lang="cs-CZ" dirty="0" err="1" smtClean="0"/>
              <a:t>Jesup</a:t>
            </a:r>
            <a:r>
              <a:rPr lang="cs-CZ" dirty="0" smtClean="0"/>
              <a:t> (730 km od severního pólu) </a:t>
            </a:r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Nejjižnější cíp ostrova</a:t>
            </a:r>
          </a:p>
          <a:p>
            <a:r>
              <a:rPr lang="cs-CZ" dirty="0" smtClean="0"/>
              <a:t>Mys </a:t>
            </a:r>
            <a:r>
              <a:rPr lang="cs-CZ" dirty="0" err="1" smtClean="0"/>
              <a:t>Farewell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9488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Grónsko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grónštině se Grónsko nazývá </a:t>
            </a:r>
            <a:r>
              <a:rPr lang="cs-CZ" dirty="0" err="1" smtClean="0"/>
              <a:t>Kalaallit</a:t>
            </a:r>
            <a:r>
              <a:rPr lang="cs-CZ" dirty="0" smtClean="0"/>
              <a:t> </a:t>
            </a:r>
            <a:r>
              <a:rPr lang="cs-CZ" dirty="0" err="1" smtClean="0"/>
              <a:t>Nunaat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   v překladu to znamená země lidí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počet obyvatel: 56 tisíc</a:t>
            </a:r>
          </a:p>
          <a:p>
            <a:endParaRPr lang="cs-CZ" dirty="0" smtClean="0"/>
          </a:p>
          <a:p>
            <a:r>
              <a:rPr lang="cs-CZ" dirty="0" smtClean="0"/>
              <a:t>1 obyvatel na 39 km2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0977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 Grónsko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obyvatelé žijí ve městech a osadách v pobřežních oblastech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do žádného města Grónska nevedou silnice</a:t>
            </a:r>
          </a:p>
          <a:p>
            <a:endParaRPr lang="cs-CZ" dirty="0" smtClean="0"/>
          </a:p>
          <a:p>
            <a:r>
              <a:rPr lang="cs-CZ" dirty="0" smtClean="0"/>
              <a:t>dlouhé vzdálenosti se překonávají letadlem, helikoptérou nebo lodí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3391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Grónsko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1953 přestalo být Grónsko dánskou kolonií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1978 země získala autonomní status </a:t>
            </a:r>
          </a:p>
          <a:p>
            <a:endParaRPr lang="cs-CZ" dirty="0"/>
          </a:p>
          <a:p>
            <a:r>
              <a:rPr lang="cs-CZ" dirty="0" smtClean="0"/>
              <a:t>2009 autonomie se ještě rozšířila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317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město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Hlavním městem je Nuuk </a:t>
            </a:r>
          </a:p>
          <a:p>
            <a:endParaRPr lang="cs-CZ" dirty="0"/>
          </a:p>
          <a:p>
            <a:r>
              <a:rPr lang="cs-CZ" dirty="0" smtClean="0"/>
              <a:t>15.000 obyvatel </a:t>
            </a:r>
          </a:p>
          <a:p>
            <a:endParaRPr lang="cs-CZ" dirty="0"/>
          </a:p>
          <a:p>
            <a:r>
              <a:rPr lang="cs-CZ" dirty="0" smtClean="0"/>
              <a:t>jeho privilegiem jsou světelné přechody pro chodce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215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http://www.renomecz.cz/opvk%20logo%20b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3863" y="5157192"/>
            <a:ext cx="5756275" cy="1423987"/>
          </a:xfrm>
          <a:prstGeom prst="rect">
            <a:avLst/>
          </a:prstGeom>
          <a:noFill/>
        </p:spPr>
      </p:pic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683568" y="4591472"/>
            <a:ext cx="7848871" cy="4937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Materiály jsou určeny pro bezplatné používání pro potřeby výuky a vzdělávání na všech typech škol a školských zařízení. Jakékoli další využití podléhá autorskému zákonu.</a:t>
            </a:r>
            <a:endParaRPr kumimoji="0" lang="cs-CZ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dirty="0" smtClean="0">
                <a:solidFill>
                  <a:schemeClr val="tx1"/>
                </a:solidFill>
              </a:rPr>
              <a:t>Použité zdroje</a:t>
            </a:r>
            <a:endParaRPr lang="cs-CZ" sz="2400" dirty="0">
              <a:solidFill>
                <a:schemeClr val="tx1"/>
              </a:solidFill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024337"/>
          </a:xfrm>
        </p:spPr>
        <p:txBody>
          <a:bodyPr>
            <a:normAutofit/>
          </a:bodyPr>
          <a:lstStyle/>
          <a:p>
            <a:endParaRPr lang="cs-CZ" sz="1400" dirty="0" smtClean="0"/>
          </a:p>
          <a:p>
            <a:r>
              <a:rPr lang="cs-CZ" sz="1400" dirty="0"/>
              <a:t>HOLEČEK, Milan; MARIOT, Peter; STŘÍDA, Miroslav. </a:t>
            </a:r>
            <a:r>
              <a:rPr lang="cs-CZ" sz="1400" i="1" dirty="0"/>
              <a:t>Zeměpis cestovního ruchu</a:t>
            </a:r>
            <a:r>
              <a:rPr lang="cs-CZ" sz="1400" dirty="0"/>
              <a:t>. Praha: Nakladatelství České geografické společnosti, s.r.o., 2005, ISBN 80-86034-64-X. </a:t>
            </a:r>
          </a:p>
          <a:p>
            <a:endParaRPr lang="cs-CZ" sz="1400" dirty="0" smtClean="0"/>
          </a:p>
        </p:txBody>
      </p:sp>
    </p:spTree>
    <p:extLst>
      <p:ext uri="{BB962C8B-B14F-4D97-AF65-F5344CB8AC3E}">
        <p14:creationId xmlns:p14="http://schemas.microsoft.com/office/powerpoint/2010/main" val="70535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1312</TotalTime>
  <Words>289</Words>
  <Application>Microsoft Office PowerPoint</Application>
  <PresentationFormat>Předvádění na obrazovce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Administrativní</vt:lpstr>
      <vt:lpstr>Prezentace aplikace PowerPoint</vt:lpstr>
      <vt:lpstr>Grónsko</vt:lpstr>
      <vt:lpstr>Grónsko</vt:lpstr>
      <vt:lpstr>Zajímavosti Grónsko</vt:lpstr>
      <vt:lpstr>Zajímavosti Grónsko</vt:lpstr>
      <vt:lpstr>Historie Grónsko</vt:lpstr>
      <vt:lpstr>Hlavní město </vt:lpstr>
      <vt:lpstr>Použité zdroje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Dánsko</dc:title>
  <dc:creator>Petra Těšitelová</dc:creator>
  <cp:lastModifiedBy>Martin Štorek</cp:lastModifiedBy>
  <cp:revision>42</cp:revision>
  <dcterms:created xsi:type="dcterms:W3CDTF">2013-12-31T10:51:27Z</dcterms:created>
  <dcterms:modified xsi:type="dcterms:W3CDTF">2014-07-02T08:55:17Z</dcterms:modified>
</cp:coreProperties>
</file>