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4" r:id="rId5"/>
    <p:sldId id="258" r:id="rId6"/>
    <p:sldId id="259" r:id="rId7"/>
    <p:sldId id="265" r:id="rId8"/>
    <p:sldId id="260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>
        <p:scale>
          <a:sx n="100" d="100"/>
          <a:sy n="100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E29292-7648-4DD6-A9E3-EB606146CC84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0FFB6-4E0B-44F4-B673-C5808A1E6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4941168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46741"/>
              </p:ext>
            </p:extLst>
          </p:nvPr>
        </p:nvGraphicFramePr>
        <p:xfrm>
          <a:off x="611560" y="1473200"/>
          <a:ext cx="8050048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VY_22_INOVACE_NEJ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-REALIE-08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NEJ-REALIE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DEUTSCHLAND – AUSBILDUNG UND SCHULSYSTEM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NĚMECKÝ JAZYK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– 4. </a:t>
                      </a: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všechny obory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Alena </a:t>
                      </a:r>
                      <a:r>
                        <a:rPr lang="cs-CZ" sz="1600" b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Šulgánová</a:t>
                      </a: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/17.2. 2012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 na téma vzdělávání a školský systém v Německu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je určena 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 promítaní na interaktivní tabuli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DEUTSCHLAND – AUSBILDUNG UND SCHULSYSTEM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7311" y="764704"/>
            <a:ext cx="86409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cs-CZ" sz="2000" dirty="0" smtClean="0"/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Schulsystem</a:t>
            </a:r>
            <a:r>
              <a:rPr lang="cs-CZ" sz="2000" dirty="0" smtClean="0"/>
              <a:t> </a:t>
            </a:r>
            <a:r>
              <a:rPr lang="cs-CZ" sz="2000" dirty="0" smtClean="0"/>
              <a:t>in </a:t>
            </a:r>
            <a:r>
              <a:rPr lang="cs-CZ" sz="2000" dirty="0" err="1" smtClean="0"/>
              <a:t>Deutschland</a:t>
            </a:r>
            <a:r>
              <a:rPr lang="cs-CZ" sz="2000" dirty="0" smtClean="0"/>
              <a:t> </a:t>
            </a:r>
            <a:r>
              <a:rPr lang="cs-CZ" sz="2000" dirty="0" err="1" smtClean="0"/>
              <a:t>ist</a:t>
            </a:r>
            <a:r>
              <a:rPr lang="cs-CZ" sz="2000" dirty="0" smtClean="0"/>
              <a:t> </a:t>
            </a:r>
            <a:r>
              <a:rPr lang="cs-CZ" sz="2000" dirty="0" err="1" smtClean="0"/>
              <a:t>nicht</a:t>
            </a:r>
            <a:r>
              <a:rPr lang="cs-CZ" sz="2000" dirty="0" smtClean="0"/>
              <a:t> </a:t>
            </a:r>
            <a:r>
              <a:rPr lang="cs-CZ" sz="2000" dirty="0" err="1" smtClean="0"/>
              <a:t>einheitlich</a:t>
            </a:r>
            <a:endParaRPr lang="cs-CZ" sz="2000" dirty="0" smtClean="0"/>
          </a:p>
          <a:p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Organisation</a:t>
            </a:r>
            <a:r>
              <a:rPr lang="cs-CZ" sz="2000" dirty="0" smtClean="0"/>
              <a:t> der </a:t>
            </a:r>
            <a:r>
              <a:rPr lang="cs-CZ" sz="2000" dirty="0" err="1" smtClean="0"/>
              <a:t>Schulen</a:t>
            </a:r>
            <a:r>
              <a:rPr lang="cs-CZ" sz="2000" dirty="0" smtClean="0"/>
              <a:t> </a:t>
            </a:r>
            <a:r>
              <a:rPr lang="cs-CZ" sz="2000" dirty="0" err="1" smtClean="0"/>
              <a:t>ist</a:t>
            </a:r>
            <a:r>
              <a:rPr lang="cs-CZ" sz="2000" dirty="0" smtClean="0"/>
              <a:t> </a:t>
            </a:r>
            <a:r>
              <a:rPr lang="cs-CZ" sz="2000" dirty="0" err="1" smtClean="0"/>
              <a:t>Sache</a:t>
            </a:r>
            <a:r>
              <a:rPr lang="cs-CZ" sz="2000" dirty="0" smtClean="0"/>
              <a:t> der </a:t>
            </a:r>
            <a:r>
              <a:rPr lang="cs-CZ" sz="2000" dirty="0" err="1" smtClean="0"/>
              <a:t>einzelnen</a:t>
            </a:r>
            <a:r>
              <a:rPr lang="cs-CZ" sz="2000" dirty="0" smtClean="0"/>
              <a:t> </a:t>
            </a:r>
            <a:r>
              <a:rPr lang="cs-CZ" sz="2000" dirty="0" err="1" smtClean="0"/>
              <a:t>Bundesländer</a:t>
            </a:r>
            <a:endParaRPr lang="cs-CZ" sz="2000" dirty="0" smtClean="0"/>
          </a:p>
          <a:p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 </a:t>
            </a:r>
            <a:r>
              <a:rPr lang="cs-CZ" sz="2000" dirty="0" err="1" smtClean="0"/>
              <a:t>Schulpflicht</a:t>
            </a:r>
            <a:r>
              <a:rPr lang="cs-CZ" sz="2000" dirty="0" smtClean="0"/>
              <a:t> </a:t>
            </a:r>
            <a:r>
              <a:rPr lang="cs-CZ" sz="2000" dirty="0" err="1" smtClean="0"/>
              <a:t>dauert</a:t>
            </a:r>
            <a:r>
              <a:rPr lang="cs-CZ" sz="2000" dirty="0" smtClean="0"/>
              <a:t> 12 </a:t>
            </a:r>
            <a:r>
              <a:rPr lang="cs-CZ" sz="2000" dirty="0" err="1" smtClean="0"/>
              <a:t>Jahre</a:t>
            </a:r>
            <a:r>
              <a:rPr lang="cs-CZ" sz="2000" dirty="0" smtClean="0"/>
              <a:t> – von </a:t>
            </a:r>
            <a:r>
              <a:rPr lang="cs-CZ" sz="2000" dirty="0" err="1" smtClean="0"/>
              <a:t>sechs</a:t>
            </a:r>
            <a:r>
              <a:rPr lang="cs-CZ" sz="2000" dirty="0" smtClean="0"/>
              <a:t> bis </a:t>
            </a:r>
            <a:r>
              <a:rPr lang="cs-CZ" sz="2000" dirty="0" err="1" smtClean="0"/>
              <a:t>achtzehn</a:t>
            </a:r>
            <a:r>
              <a:rPr lang="cs-CZ" sz="2000" dirty="0" smtClean="0"/>
              <a:t> </a:t>
            </a:r>
            <a:r>
              <a:rPr lang="cs-CZ" sz="2000" dirty="0" err="1" smtClean="0"/>
              <a:t>Jahre</a:t>
            </a:r>
            <a:endParaRPr lang="cs-CZ" sz="2000" dirty="0" smtClean="0"/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r>
              <a:rPr lang="cs-CZ" sz="2000" dirty="0" smtClean="0"/>
              <a:t> </a:t>
            </a:r>
            <a:r>
              <a:rPr lang="de-DE" sz="2000" dirty="0" smtClean="0"/>
              <a:t>Privatschule</a:t>
            </a:r>
            <a:r>
              <a:rPr lang="de-DE" sz="2000" dirty="0"/>
              <a:t> haben im deutschen Bildungswesen eine </a:t>
            </a:r>
            <a:r>
              <a:rPr lang="cs-CZ" sz="2000" dirty="0" err="1" smtClean="0"/>
              <a:t>niedrige</a:t>
            </a:r>
            <a:r>
              <a:rPr lang="de-DE" sz="2000" dirty="0" smtClean="0"/>
              <a:t> </a:t>
            </a:r>
            <a:r>
              <a:rPr lang="de-DE" sz="2000" dirty="0"/>
              <a:t>Bedeutung als in anderen </a:t>
            </a:r>
            <a:r>
              <a:rPr lang="de-DE" sz="2000" dirty="0" smtClean="0"/>
              <a:t>Staaten</a:t>
            </a:r>
            <a:r>
              <a:rPr lang="cs-CZ" sz="2000" dirty="0" smtClean="0"/>
              <a:t> (</a:t>
            </a:r>
            <a:r>
              <a:rPr lang="de-DE" sz="2000" dirty="0" smtClean="0"/>
              <a:t>Durch</a:t>
            </a:r>
            <a:r>
              <a:rPr lang="de-DE" sz="2000" dirty="0"/>
              <a:t> des Grundgesetzes hat der Staat die Aufsicht über das ganze </a:t>
            </a:r>
            <a:r>
              <a:rPr lang="de-DE" sz="2000" dirty="0" smtClean="0"/>
              <a:t>Schulwesen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 d</a:t>
            </a:r>
            <a:r>
              <a:rPr lang="de-DE" sz="2000" dirty="0" smtClean="0"/>
              <a:t>er Kindergarten ist eine Einrichtung für Kinder, die das dritte Lebensjahr haben müssen, aber noch nicht zur Schule gehen. Der Kindergarten ist in Deutschland dem Sozialbereich zugeordnet</a:t>
            </a:r>
            <a:r>
              <a:rPr lang="cs-CZ" sz="2000" dirty="0" smtClean="0"/>
              <a:t> </a:t>
            </a:r>
            <a:r>
              <a:rPr lang="cs-CZ" sz="2000" dirty="0" err="1" smtClean="0"/>
              <a:t>und</a:t>
            </a:r>
            <a:r>
              <a:rPr lang="cs-CZ" sz="2000" dirty="0" smtClean="0"/>
              <a:t> </a:t>
            </a:r>
            <a:r>
              <a:rPr lang="de-DE" sz="2000" dirty="0" smtClean="0"/>
              <a:t>gehört zur Kinder- und Jugendhilfe</a:t>
            </a:r>
            <a:r>
              <a:rPr lang="cs-CZ" sz="2000" dirty="0" smtClean="0"/>
              <a:t>. </a:t>
            </a:r>
            <a:r>
              <a:rPr lang="cs-CZ" sz="2000" dirty="0" err="1" smtClean="0"/>
              <a:t>Kindergärten</a:t>
            </a:r>
            <a:r>
              <a:rPr lang="cs-CZ" sz="2000" dirty="0" smtClean="0"/>
              <a:t> </a:t>
            </a:r>
            <a:r>
              <a:rPr lang="cs-CZ" sz="2000" dirty="0" err="1" smtClean="0"/>
              <a:t>gehören</a:t>
            </a:r>
            <a:r>
              <a:rPr lang="cs-CZ" sz="2000" dirty="0" smtClean="0"/>
              <a:t> </a:t>
            </a:r>
            <a:r>
              <a:rPr lang="cs-CZ" sz="2000" dirty="0" err="1" smtClean="0"/>
              <a:t>nicht</a:t>
            </a:r>
            <a:r>
              <a:rPr lang="cs-CZ" sz="2000" dirty="0" smtClean="0"/>
              <a:t> </a:t>
            </a:r>
            <a:r>
              <a:rPr lang="cs-CZ" sz="2000" dirty="0" err="1" smtClean="0"/>
              <a:t>ins</a:t>
            </a:r>
            <a:r>
              <a:rPr lang="cs-CZ" sz="2000" dirty="0" smtClean="0"/>
              <a:t> </a:t>
            </a:r>
            <a:r>
              <a:rPr lang="cs-CZ" sz="2000" dirty="0" err="1" smtClean="0"/>
              <a:t>Schulwesen</a:t>
            </a:r>
            <a:r>
              <a:rPr lang="cs-CZ" sz="2000" dirty="0" smtClean="0"/>
              <a:t>. </a:t>
            </a:r>
            <a:r>
              <a:rPr lang="cs-CZ" sz="2000" dirty="0" err="1" smtClean="0"/>
              <a:t>Sie</a:t>
            </a:r>
            <a:r>
              <a:rPr lang="cs-CZ" sz="2000" dirty="0" smtClean="0"/>
              <a:t> </a:t>
            </a:r>
            <a:r>
              <a:rPr lang="cs-CZ" sz="2000" dirty="0" err="1" smtClean="0"/>
              <a:t>sind</a:t>
            </a:r>
            <a:r>
              <a:rPr lang="cs-CZ" sz="2000" dirty="0" smtClean="0"/>
              <a:t> </a:t>
            </a:r>
            <a:r>
              <a:rPr lang="cs-CZ" sz="2000" dirty="0" err="1" smtClean="0"/>
              <a:t>auch</a:t>
            </a:r>
            <a:r>
              <a:rPr lang="cs-CZ" sz="2000" dirty="0" smtClean="0"/>
              <a:t> </a:t>
            </a:r>
            <a:r>
              <a:rPr lang="cs-CZ" sz="2000" dirty="0" err="1" smtClean="0"/>
              <a:t>nicht</a:t>
            </a:r>
            <a:r>
              <a:rPr lang="cs-CZ" sz="2000" dirty="0" smtClean="0"/>
              <a:t> </a:t>
            </a:r>
            <a:r>
              <a:rPr lang="cs-CZ" sz="2000" dirty="0" err="1" smtClean="0"/>
              <a:t>kostenlos</a:t>
            </a:r>
            <a:endParaRPr lang="cs-CZ" sz="2000" dirty="0" smtClean="0"/>
          </a:p>
          <a:p>
            <a:endParaRPr lang="cs-CZ" sz="1700" dirty="0" smtClean="0"/>
          </a:p>
          <a:p>
            <a:endParaRPr lang="cs-CZ" sz="1700" dirty="0" smtClean="0"/>
          </a:p>
        </p:txBody>
      </p:sp>
      <p:pic>
        <p:nvPicPr>
          <p:cNvPr id="102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285" y="798787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250296" y="2623701"/>
            <a:ext cx="607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Obr.1</a:t>
            </a:r>
            <a:endParaRPr lang="cs-CZ" sz="1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357166"/>
            <a:ext cx="86409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700" dirty="0" smtClean="0"/>
          </a:p>
          <a:p>
            <a:r>
              <a:rPr lang="cs-CZ" sz="2000" b="1" dirty="0" err="1">
                <a:solidFill>
                  <a:srgbClr val="FF0000"/>
                </a:solidFill>
              </a:rPr>
              <a:t>D</a:t>
            </a:r>
            <a:r>
              <a:rPr lang="cs-CZ" sz="2000" b="1" dirty="0" err="1" smtClean="0">
                <a:solidFill>
                  <a:srgbClr val="FF0000"/>
                </a:solidFill>
              </a:rPr>
              <a:t>as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Bildungsystem</a:t>
            </a:r>
            <a:r>
              <a:rPr lang="cs-CZ" sz="2000" b="1" dirty="0" smtClean="0">
                <a:solidFill>
                  <a:srgbClr val="FF0000"/>
                </a:solidFill>
              </a:rPr>
              <a:t> in der BRD </a:t>
            </a:r>
            <a:r>
              <a:rPr lang="cs-CZ" sz="2000" b="1" dirty="0" err="1" smtClean="0">
                <a:solidFill>
                  <a:srgbClr val="FF0000"/>
                </a:solidFill>
              </a:rPr>
              <a:t>hat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vier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bzw</a:t>
            </a:r>
            <a:r>
              <a:rPr lang="cs-CZ" sz="2000" b="1" dirty="0" smtClean="0">
                <a:solidFill>
                  <a:srgbClr val="FF0000"/>
                </a:solidFill>
              </a:rPr>
              <a:t>. </a:t>
            </a:r>
            <a:r>
              <a:rPr lang="cs-CZ" sz="2000" b="1" dirty="0" err="1" smtClean="0">
                <a:solidFill>
                  <a:srgbClr val="FF0000"/>
                </a:solidFill>
              </a:rPr>
              <a:t>fünf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Stufen</a:t>
            </a:r>
            <a:r>
              <a:rPr lang="cs-CZ" sz="2000" b="1" dirty="0" smtClean="0">
                <a:solidFill>
                  <a:srgbClr val="FF0000"/>
                </a:solidFill>
              </a:rPr>
              <a:t>:</a:t>
            </a:r>
          </a:p>
          <a:p>
            <a:endParaRPr lang="cs-CZ" sz="2000" b="1" dirty="0" smtClean="0"/>
          </a:p>
          <a:p>
            <a:r>
              <a:rPr lang="cs-CZ" sz="2400" dirty="0" smtClean="0"/>
              <a:t>1</a:t>
            </a:r>
            <a:r>
              <a:rPr lang="cs-CZ" sz="2400" dirty="0" smtClean="0"/>
              <a:t>) </a:t>
            </a:r>
            <a:r>
              <a:rPr lang="cs-CZ" sz="2400" dirty="0" err="1" smtClean="0"/>
              <a:t>Primarbereich</a:t>
            </a:r>
            <a:r>
              <a:rPr lang="cs-CZ" sz="2400" dirty="0" smtClean="0"/>
              <a:t>  </a:t>
            </a:r>
            <a:r>
              <a:rPr lang="cs-CZ" sz="2400" dirty="0" smtClean="0"/>
              <a:t>(</a:t>
            </a:r>
            <a:r>
              <a:rPr lang="cs-CZ" sz="2400" dirty="0" err="1" smtClean="0"/>
              <a:t>Grundschulen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  <a:p>
            <a:r>
              <a:rPr lang="cs-CZ" sz="2400" dirty="0" smtClean="0"/>
              <a:t>2</a:t>
            </a:r>
            <a:r>
              <a:rPr lang="cs-CZ" sz="2400" dirty="0" smtClean="0"/>
              <a:t>) </a:t>
            </a:r>
            <a:r>
              <a:rPr lang="cs-CZ" sz="2400" dirty="0" err="1" smtClean="0"/>
              <a:t>Sekundarbereich</a:t>
            </a:r>
            <a:r>
              <a:rPr lang="cs-CZ" sz="2400" dirty="0" smtClean="0"/>
              <a:t> </a:t>
            </a:r>
            <a:r>
              <a:rPr lang="cs-CZ" sz="2400" dirty="0" smtClean="0"/>
              <a:t>I (</a:t>
            </a:r>
            <a:r>
              <a:rPr lang="cs-CZ" sz="2400" dirty="0" err="1" smtClean="0"/>
              <a:t>Hauptschule</a:t>
            </a:r>
            <a:r>
              <a:rPr lang="cs-CZ" sz="2400" dirty="0" smtClean="0"/>
              <a:t>, </a:t>
            </a:r>
            <a:r>
              <a:rPr lang="cs-CZ" sz="2400" dirty="0" err="1" smtClean="0"/>
              <a:t>Realschule</a:t>
            </a:r>
            <a:r>
              <a:rPr lang="cs-CZ" sz="2400" dirty="0" smtClean="0"/>
              <a:t>, </a:t>
            </a:r>
          </a:p>
          <a:p>
            <a:r>
              <a:rPr lang="cs-CZ" sz="2400" dirty="0" smtClean="0"/>
              <a:t>   Gymnasium, </a:t>
            </a:r>
            <a:r>
              <a:rPr lang="cs-CZ" sz="2400" dirty="0" err="1" smtClean="0"/>
              <a:t>Gesamtschule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  <a:p>
            <a:r>
              <a:rPr lang="cs-CZ" sz="2400" dirty="0" smtClean="0"/>
              <a:t>3</a:t>
            </a:r>
            <a:r>
              <a:rPr lang="cs-CZ" sz="2400" dirty="0" smtClean="0"/>
              <a:t>) </a:t>
            </a:r>
            <a:r>
              <a:rPr lang="cs-CZ" sz="2400" dirty="0" err="1" smtClean="0"/>
              <a:t>Sekundarbereich</a:t>
            </a:r>
            <a:r>
              <a:rPr lang="cs-CZ" sz="2400" dirty="0" smtClean="0"/>
              <a:t> </a:t>
            </a:r>
            <a:r>
              <a:rPr lang="cs-CZ" sz="2400" dirty="0" smtClean="0"/>
              <a:t>II (</a:t>
            </a:r>
            <a:r>
              <a:rPr lang="cs-CZ" sz="2400" dirty="0" err="1" smtClean="0"/>
              <a:t>Gymnasiale</a:t>
            </a:r>
            <a:r>
              <a:rPr lang="cs-CZ" sz="2400" dirty="0" smtClean="0"/>
              <a:t> </a:t>
            </a:r>
            <a:r>
              <a:rPr lang="cs-CZ" sz="2400" dirty="0" err="1" smtClean="0"/>
              <a:t>Oberstufe</a:t>
            </a:r>
            <a:r>
              <a:rPr lang="cs-CZ" sz="2400" dirty="0" smtClean="0"/>
              <a:t>, </a:t>
            </a:r>
            <a:r>
              <a:rPr lang="cs-CZ" sz="2400" dirty="0" err="1"/>
              <a:t>b</a:t>
            </a:r>
            <a:r>
              <a:rPr lang="cs-CZ" sz="2400" dirty="0" err="1" smtClean="0"/>
              <a:t>erufsbildene</a:t>
            </a:r>
            <a:r>
              <a:rPr lang="cs-CZ" sz="2400" dirty="0" smtClean="0"/>
              <a:t>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</a:t>
            </a:r>
            <a:r>
              <a:rPr lang="cs-CZ" sz="2400" dirty="0" err="1" smtClean="0"/>
              <a:t>Schule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  <a:p>
            <a:r>
              <a:rPr lang="cs-CZ" sz="2300" dirty="0" smtClean="0"/>
              <a:t>4</a:t>
            </a:r>
            <a:r>
              <a:rPr lang="cs-CZ" sz="2300" dirty="0" smtClean="0"/>
              <a:t>) </a:t>
            </a:r>
            <a:r>
              <a:rPr lang="cs-CZ" sz="2300" dirty="0" err="1" smtClean="0"/>
              <a:t>Tertiärbereich</a:t>
            </a:r>
            <a:r>
              <a:rPr lang="cs-CZ" sz="2300" dirty="0" smtClean="0"/>
              <a:t> </a:t>
            </a:r>
            <a:r>
              <a:rPr lang="cs-CZ" sz="2300" dirty="0"/>
              <a:t> </a:t>
            </a:r>
            <a:r>
              <a:rPr lang="cs-CZ" sz="2300" dirty="0" smtClean="0"/>
              <a:t>(</a:t>
            </a:r>
            <a:r>
              <a:rPr lang="cs-CZ" sz="2300" dirty="0" err="1" smtClean="0"/>
              <a:t>Hochschulen</a:t>
            </a:r>
            <a:r>
              <a:rPr lang="cs-CZ" sz="2300" dirty="0"/>
              <a:t>, </a:t>
            </a:r>
            <a:r>
              <a:rPr lang="cs-CZ" sz="2300" dirty="0" err="1"/>
              <a:t>Berufsakademien</a:t>
            </a:r>
            <a:r>
              <a:rPr lang="cs-CZ" sz="2300" dirty="0"/>
              <a:t>, </a:t>
            </a:r>
            <a:r>
              <a:rPr lang="cs-CZ" sz="2300" dirty="0" err="1" smtClean="0"/>
              <a:t>Fachakademien</a:t>
            </a:r>
            <a:r>
              <a:rPr lang="cs-CZ" sz="2300" dirty="0" smtClean="0"/>
              <a:t>)</a:t>
            </a:r>
          </a:p>
          <a:p>
            <a:endParaRPr lang="cs-CZ" sz="2400" dirty="0" smtClean="0"/>
          </a:p>
          <a:p>
            <a:r>
              <a:rPr lang="cs-CZ" sz="2400" dirty="0" smtClean="0"/>
              <a:t>5)</a:t>
            </a:r>
            <a:r>
              <a:rPr lang="de-DE" sz="2400" dirty="0"/>
              <a:t> </a:t>
            </a:r>
            <a:r>
              <a:rPr lang="de-DE" sz="2400" dirty="0" err="1"/>
              <a:t>Quartärbereich</a:t>
            </a:r>
            <a:r>
              <a:rPr lang="de-DE" sz="2400" dirty="0"/>
              <a:t> 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de-DE" sz="2400" dirty="0" smtClean="0"/>
              <a:t>Form </a:t>
            </a:r>
            <a:r>
              <a:rPr lang="de-DE" sz="2400" dirty="0"/>
              <a:t>von privater und beruflicher </a:t>
            </a:r>
            <a:endParaRPr lang="cs-CZ" sz="2400" dirty="0" smtClean="0"/>
          </a:p>
          <a:p>
            <a:r>
              <a:rPr lang="cs-CZ" sz="2400" dirty="0" smtClean="0"/>
              <a:t>    </a:t>
            </a:r>
            <a:r>
              <a:rPr lang="de-DE" sz="2400" dirty="0" smtClean="0"/>
              <a:t>Weiterbildung</a:t>
            </a:r>
            <a:r>
              <a:rPr lang="de-DE" sz="2400" dirty="0"/>
              <a:t> nach der </a:t>
            </a:r>
            <a:r>
              <a:rPr lang="de-DE" sz="2400" dirty="0" smtClean="0"/>
              <a:t>Berufsausbildung </a:t>
            </a:r>
            <a:r>
              <a:rPr lang="de-DE" sz="2400" dirty="0"/>
              <a:t>in </a:t>
            </a:r>
            <a:r>
              <a:rPr lang="de-DE" sz="2400" dirty="0" smtClean="0"/>
              <a:t>Erscheinung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pic>
        <p:nvPicPr>
          <p:cNvPr id="2050" name="Picture 2" descr="C:\Users\sulganova\AppData\Local\Microsoft\Windows\Temporary Internet Files\Content.IE5\SMDLPD7T\MP9004011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6672"/>
            <a:ext cx="1968236" cy="246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318705" y="3050211"/>
            <a:ext cx="607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Obr.2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8352501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chulsystem ob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92696"/>
            <a:ext cx="8712968" cy="547260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5720" y="21429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BILDUNGSSCHEMA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172400" y="6170320"/>
            <a:ext cx="607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Obr.3</a:t>
            </a:r>
            <a:endParaRPr lang="cs-CZ" sz="1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1520" y="332656"/>
            <a:ext cx="8712968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endParaRPr lang="cs-CZ" sz="2200" b="1" dirty="0" smtClean="0"/>
          </a:p>
          <a:p>
            <a:pPr marL="342900" indent="-342900">
              <a:buAutoNum type="arabicParenR"/>
            </a:pPr>
            <a:r>
              <a:rPr lang="cs-CZ" sz="2200" b="1" dirty="0" err="1" smtClean="0"/>
              <a:t>Primarbereich</a:t>
            </a:r>
            <a:r>
              <a:rPr lang="cs-CZ" sz="2200" dirty="0" smtClean="0"/>
              <a:t> </a:t>
            </a:r>
            <a:r>
              <a:rPr lang="cs-CZ" sz="2200" dirty="0" smtClean="0"/>
              <a:t>- </a:t>
            </a:r>
            <a:r>
              <a:rPr lang="de-DE" sz="2200" dirty="0" smtClean="0"/>
              <a:t>umfasst </a:t>
            </a:r>
            <a:r>
              <a:rPr lang="de-DE" sz="2200" dirty="0" smtClean="0"/>
              <a:t>in Deutschland die Grundschule. In den meisten Bundesländern besuchen sie die Kinder ab dem sechsten Lebensjahr</a:t>
            </a:r>
            <a:r>
              <a:rPr lang="cs-CZ" sz="2200" dirty="0" smtClean="0"/>
              <a:t>. </a:t>
            </a:r>
            <a:r>
              <a:rPr lang="cs-CZ" sz="2200" dirty="0" err="1" smtClean="0"/>
              <a:t>Hier</a:t>
            </a:r>
            <a:r>
              <a:rPr lang="de-DE" sz="2200" dirty="0" smtClean="0"/>
              <a:t> sollen die Schüler zunächst ihre Leistungsfähigkeit entwickeln. Aus diesem Grund </a:t>
            </a:r>
            <a:r>
              <a:rPr lang="cs-CZ" sz="2200" dirty="0" err="1" smtClean="0"/>
              <a:t>bekommen</a:t>
            </a:r>
            <a:r>
              <a:rPr lang="cs-CZ" sz="2200" dirty="0" smtClean="0"/>
              <a:t> </a:t>
            </a:r>
            <a:r>
              <a:rPr lang="de-DE" sz="2200" dirty="0" smtClean="0"/>
              <a:t>in den ersten beiden Schuljahren keine Noten</a:t>
            </a:r>
            <a:r>
              <a:rPr lang="cs-CZ" sz="2200" dirty="0" smtClean="0"/>
              <a:t>,</a:t>
            </a:r>
            <a:r>
              <a:rPr lang="de-DE" sz="2200" dirty="0" smtClean="0"/>
              <a:t> sondern Verbalbeurteilungen</a:t>
            </a:r>
            <a:r>
              <a:rPr lang="cs-CZ" sz="2200" dirty="0" smtClean="0"/>
              <a:t> .</a:t>
            </a:r>
            <a:r>
              <a:rPr lang="de-DE" sz="2200" dirty="0" smtClean="0"/>
              <a:t>Der Unterricht konzentriert sich auf Deutsch und Mathematik und wird durch weitere Lernbereiche ergänzt wie Musik und Religionsunterricht</a:t>
            </a:r>
            <a:r>
              <a:rPr lang="cs-CZ" sz="2200" dirty="0" smtClean="0"/>
              <a:t> </a:t>
            </a:r>
          </a:p>
          <a:p>
            <a:pPr marL="342900" indent="-342900"/>
            <a:endParaRPr lang="cs-CZ" sz="2200" dirty="0" smtClean="0"/>
          </a:p>
          <a:p>
            <a:pPr marL="342900" indent="-342900"/>
            <a:endParaRPr lang="cs-CZ" sz="2200" dirty="0" smtClean="0"/>
          </a:p>
          <a:p>
            <a:pPr marL="342900" indent="-342900">
              <a:buAutoNum type="arabicParenR" startAt="2"/>
            </a:pPr>
            <a:endParaRPr lang="cs-CZ" sz="2200" b="1" dirty="0" smtClean="0"/>
          </a:p>
          <a:p>
            <a:pPr marL="342900" indent="-342900">
              <a:buAutoNum type="arabicParenR" startAt="2"/>
            </a:pPr>
            <a:endParaRPr lang="cs-CZ" sz="2200" b="1" dirty="0"/>
          </a:p>
          <a:p>
            <a:pPr marL="342900" indent="-342900">
              <a:buAutoNum type="arabicParenR" startAt="2"/>
            </a:pPr>
            <a:r>
              <a:rPr lang="cs-CZ" sz="2200" b="1" dirty="0" err="1" smtClean="0"/>
              <a:t>Sekundarbereich</a:t>
            </a:r>
            <a:r>
              <a:rPr lang="cs-CZ" sz="2200" dirty="0" smtClean="0"/>
              <a:t> </a:t>
            </a:r>
            <a:r>
              <a:rPr lang="cs-CZ" sz="2200" b="1" dirty="0" smtClean="0"/>
              <a:t>I</a:t>
            </a:r>
            <a:r>
              <a:rPr lang="cs-CZ" sz="2200" dirty="0" smtClean="0"/>
              <a:t> </a:t>
            </a:r>
            <a:r>
              <a:rPr lang="cs-CZ" sz="2200" dirty="0" smtClean="0"/>
              <a:t>- </a:t>
            </a:r>
            <a:r>
              <a:rPr lang="de-DE" sz="2200" dirty="0" smtClean="0"/>
              <a:t>umfasst </a:t>
            </a:r>
            <a:r>
              <a:rPr lang="de-DE" sz="2200" dirty="0" smtClean="0"/>
              <a:t>die Orientierungsstufe und die sogenannte Mittelstufe der Oberschule bzw. weiterführenden Schule, im Detail Hauptschule, Realschule und Sekundarber</a:t>
            </a:r>
            <a:r>
              <a:rPr lang="cs-CZ" sz="2200" dirty="0" smtClean="0"/>
              <a:t>.</a:t>
            </a:r>
            <a:r>
              <a:rPr lang="de-DE" sz="2200" dirty="0" smtClean="0"/>
              <a:t> I des Gymnasiums und der Gesamtschule. Die Sekundarstufe I endet dabei mit dem Hauptschulabschluss oder der mittleren Reife</a:t>
            </a:r>
            <a:endParaRPr lang="cs-CZ" sz="2200" dirty="0" smtClean="0"/>
          </a:p>
          <a:p>
            <a:pPr marL="342900" indent="-342900">
              <a:buAutoNum type="arabicParenR" startAt="2"/>
            </a:pPr>
            <a:endParaRPr lang="cs-CZ" sz="2200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/>
          </a:p>
        </p:txBody>
      </p:sp>
      <p:pic>
        <p:nvPicPr>
          <p:cNvPr id="3074" name="Picture 2" descr="C:\Users\sulganova\AppData\Local\Microsoft\Windows\Temporary Internet Files\Content.IE5\D3KR18PD\MP9004317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250296" y="4495253"/>
            <a:ext cx="607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Obr.4</a:t>
            </a:r>
            <a:endParaRPr lang="cs-CZ" sz="11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1520" y="332656"/>
            <a:ext cx="87129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b="1" dirty="0" smtClean="0"/>
              <a:t>3 ) </a:t>
            </a:r>
            <a:r>
              <a:rPr lang="cs-CZ" sz="2200" b="1" dirty="0" err="1" smtClean="0"/>
              <a:t>Sekundarbereich</a:t>
            </a:r>
            <a:r>
              <a:rPr lang="cs-CZ" sz="2200" b="1" dirty="0" smtClean="0"/>
              <a:t> II</a:t>
            </a:r>
            <a:r>
              <a:rPr lang="cs-CZ" sz="2200" dirty="0" smtClean="0"/>
              <a:t> -</a:t>
            </a:r>
            <a:r>
              <a:rPr lang="de-DE" sz="2200" dirty="0" smtClean="0"/>
              <a:t> Die Sekundarstufe II bezeichnet die sogenannte Oberstufe. Zu ihr gehört das Berufsbildungssystem, bestehend aus dem dualen System von Berufsausbildung </a:t>
            </a:r>
            <a:r>
              <a:rPr lang="de-DE" sz="2200" dirty="0" err="1" smtClean="0"/>
              <a:t>un</a:t>
            </a:r>
            <a:r>
              <a:rPr lang="cs-CZ" sz="2200" dirty="0" smtClean="0"/>
              <a:t>d </a:t>
            </a:r>
            <a:r>
              <a:rPr lang="de-DE" sz="2200" dirty="0" smtClean="0"/>
              <a:t>Berufsschule, Berufsvorbereitungsjahr, Berufsfachschule, Fachoberschule und des beruflichen Gymnasiums sowie die gymnasiale Oberstufe. </a:t>
            </a:r>
            <a:endParaRPr lang="cs-CZ" sz="2200" dirty="0" smtClean="0"/>
          </a:p>
          <a:p>
            <a:pPr marL="342900" indent="-342900"/>
            <a:endParaRPr lang="cs-CZ" sz="2200" dirty="0" smtClean="0"/>
          </a:p>
          <a:p>
            <a:pPr marL="342900" indent="-342900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780927"/>
            <a:ext cx="2592288" cy="376888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796136" y="6288202"/>
            <a:ext cx="607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Obr.5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4446083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1071546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 startAt="4"/>
            </a:pPr>
            <a:r>
              <a:rPr lang="cs-CZ" b="1" dirty="0" err="1" smtClean="0"/>
              <a:t>Tertiärbereich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de-DE" dirty="0" smtClean="0"/>
              <a:t>des deutschen Bildungssystems besteht hauptsächlich aus rund 400 Hochschulen</a:t>
            </a:r>
            <a:r>
              <a:rPr lang="cs-CZ" dirty="0" smtClean="0"/>
              <a:t> –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älteste</a:t>
            </a:r>
            <a:r>
              <a:rPr lang="cs-CZ" dirty="0" smtClean="0"/>
              <a:t>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Hochschule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Universität</a:t>
            </a:r>
            <a:r>
              <a:rPr lang="cs-CZ" dirty="0" smtClean="0"/>
              <a:t> Heidelberg (1386)</a:t>
            </a:r>
          </a:p>
          <a:p>
            <a:pPr marL="342900" indent="-342900">
              <a:buAutoNum type="arabicParenR" startAt="4"/>
            </a:pPr>
            <a:endParaRPr lang="cs-CZ" dirty="0" smtClean="0"/>
          </a:p>
          <a:p>
            <a:pPr marL="342900" indent="-342900">
              <a:buAutoNum type="arabicParenR" startAt="4"/>
            </a:pP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b="1" dirty="0" smtClean="0"/>
          </a:p>
          <a:p>
            <a:pPr marL="342900" indent="-342900"/>
            <a:r>
              <a:rPr lang="cs-CZ" b="1" dirty="0" smtClean="0"/>
              <a:t>5)  </a:t>
            </a:r>
            <a:r>
              <a:rPr lang="cs-CZ" b="1" dirty="0" err="1" smtClean="0"/>
              <a:t>Quartärbereich</a:t>
            </a:r>
            <a:r>
              <a:rPr lang="cs-CZ" dirty="0" smtClean="0"/>
              <a:t>  </a:t>
            </a:r>
            <a:r>
              <a:rPr lang="cs-CZ" dirty="0" smtClean="0"/>
              <a:t>- </a:t>
            </a:r>
            <a:r>
              <a:rPr lang="de-DE" dirty="0" smtClean="0"/>
              <a:t>umfasst </a:t>
            </a:r>
            <a:r>
              <a:rPr lang="de-DE" dirty="0" smtClean="0"/>
              <a:t>alle Formen der Weiterbildung</a:t>
            </a:r>
            <a:r>
              <a:rPr lang="cs-CZ" dirty="0" smtClean="0"/>
              <a:t> - </a:t>
            </a:r>
            <a:r>
              <a:rPr lang="cs-CZ" dirty="0" err="1" smtClean="0"/>
              <a:t>das</a:t>
            </a:r>
            <a:r>
              <a:rPr lang="cs-CZ" dirty="0" smtClean="0"/>
              <a:t> </a:t>
            </a:r>
            <a:r>
              <a:rPr lang="cs-CZ" dirty="0" err="1" smtClean="0"/>
              <a:t>informelle</a:t>
            </a:r>
            <a:r>
              <a:rPr lang="cs-CZ" dirty="0" smtClean="0"/>
              <a:t> </a:t>
            </a:r>
            <a:r>
              <a:rPr lang="cs-CZ" dirty="0" err="1" smtClean="0"/>
              <a:t>Lernen</a:t>
            </a:r>
            <a:r>
              <a:rPr lang="cs-CZ" dirty="0" smtClean="0"/>
              <a:t>, </a:t>
            </a:r>
            <a:r>
              <a:rPr lang="cs-CZ" dirty="0" err="1" smtClean="0"/>
              <a:t>allgemeine</a:t>
            </a:r>
            <a:r>
              <a:rPr lang="cs-CZ" dirty="0" smtClean="0"/>
              <a:t> </a:t>
            </a:r>
            <a:r>
              <a:rPr lang="cs-CZ" dirty="0" err="1" smtClean="0"/>
              <a:t>und</a:t>
            </a:r>
            <a:r>
              <a:rPr lang="cs-CZ" dirty="0" smtClean="0"/>
              <a:t> </a:t>
            </a:r>
            <a:r>
              <a:rPr lang="cs-CZ" dirty="0" err="1" smtClean="0"/>
              <a:t>politische</a:t>
            </a:r>
            <a:r>
              <a:rPr lang="cs-CZ" dirty="0" smtClean="0"/>
              <a:t> </a:t>
            </a:r>
            <a:r>
              <a:rPr lang="cs-CZ" dirty="0" err="1" smtClean="0"/>
              <a:t>Weiterbildung</a:t>
            </a:r>
            <a:r>
              <a:rPr lang="cs-CZ" dirty="0" smtClean="0"/>
              <a:t>. Die </a:t>
            </a:r>
            <a:r>
              <a:rPr lang="de-DE" dirty="0" smtClean="0"/>
              <a:t>Orte des Weiterbildungssektors sind die Bibliotheken, Volkshochschulen, Bildungszentren der Kirchen, private und betriebliche Bildungseinrichtungen, Hochschulen und Abendgymnasien. Ein neuer Trend ist das E-Learning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397507" y="4274120"/>
            <a:ext cx="607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Obr.6</a:t>
            </a:r>
            <a:endParaRPr lang="cs-CZ" sz="11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772816"/>
            <a:ext cx="3683885" cy="2762914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100" dirty="0" smtClean="0"/>
              <a:t>Obr </a:t>
            </a:r>
            <a:r>
              <a:rPr lang="cs-CZ" sz="1100" dirty="0" smtClean="0"/>
              <a:t>1,2,4 </a:t>
            </a:r>
            <a:r>
              <a:rPr lang="cs-CZ" sz="1100" dirty="0" smtClean="0"/>
              <a:t>klipart sady </a:t>
            </a:r>
            <a:r>
              <a:rPr lang="cs-CZ" sz="1100" dirty="0" smtClean="0"/>
              <a:t>MS Office</a:t>
            </a:r>
          </a:p>
          <a:p>
            <a:pPr marL="0" indent="0">
              <a:buNone/>
            </a:pPr>
            <a:r>
              <a:rPr lang="cs-CZ" sz="1100" dirty="0" smtClean="0"/>
              <a:t>Obr 3 </a:t>
            </a:r>
            <a:r>
              <a:rPr lang="cs-CZ" sz="1100" dirty="0" smtClean="0"/>
              <a:t>vlastní </a:t>
            </a:r>
            <a:r>
              <a:rPr lang="cs-CZ" sz="1100" dirty="0" smtClean="0"/>
              <a:t>tvorba</a:t>
            </a:r>
          </a:p>
          <a:p>
            <a:pPr marL="0" indent="0">
              <a:buNone/>
            </a:pPr>
            <a:r>
              <a:rPr lang="cs-CZ" sz="1100" dirty="0" smtClean="0"/>
              <a:t>Obr </a:t>
            </a:r>
            <a:r>
              <a:rPr lang="cs-CZ" sz="1100" dirty="0" smtClean="0"/>
              <a:t>5 </a:t>
            </a:r>
            <a:r>
              <a:rPr lang="cs-CZ" sz="1100" dirty="0" smtClean="0"/>
              <a:t>MÜLLERCHEN</a:t>
            </a:r>
            <a:r>
              <a:rPr lang="cs-CZ" sz="1100" dirty="0"/>
              <a:t>, Joachim. </a:t>
            </a:r>
            <a:r>
              <a:rPr lang="cs-CZ" sz="1100" i="1" dirty="0"/>
              <a:t>http://commons.wikimedia.org/wiki/</a:t>
            </a:r>
            <a:r>
              <a:rPr lang="cs-CZ" sz="1100" i="1" dirty="0" err="1"/>
              <a:t>File:Schulen_Wegweiser.jpg</a:t>
            </a:r>
            <a:r>
              <a:rPr lang="cs-CZ" sz="1100" dirty="0"/>
              <a:t>[online]. [cit. </a:t>
            </a:r>
            <a:r>
              <a:rPr lang="cs-CZ" sz="1100" dirty="0" smtClean="0"/>
              <a:t>9.2.2012]. </a:t>
            </a:r>
            <a:r>
              <a:rPr lang="cs-CZ" sz="1100" dirty="0"/>
              <a:t>Dostupný na WWW: http://upload.wikimedia.org/wikipedia/commons/thumb/9/94/Schulen_Wegweiser.jpg/412px-Schulen_Wegweiser.jpg</a:t>
            </a:r>
            <a:endParaRPr lang="cs-CZ" sz="1100" dirty="0" smtClean="0"/>
          </a:p>
          <a:p>
            <a:pPr marL="0" indent="0">
              <a:buNone/>
            </a:pPr>
            <a:r>
              <a:rPr lang="cs-CZ" sz="1100" dirty="0" smtClean="0"/>
              <a:t>Obr </a:t>
            </a:r>
            <a:r>
              <a:rPr lang="cs-CZ" sz="1100" dirty="0"/>
              <a:t>6  BECKENDORF, </a:t>
            </a:r>
            <a:r>
              <a:rPr lang="cs-CZ" sz="1100" dirty="0" err="1"/>
              <a:t>Jan.</a:t>
            </a:r>
            <a:r>
              <a:rPr lang="cs-CZ" sz="1100" i="1" dirty="0" err="1"/>
              <a:t>http</a:t>
            </a:r>
            <a:r>
              <a:rPr lang="cs-CZ" sz="1100" i="1" dirty="0"/>
              <a:t>://commons.wikimedia.org/wiki/File:Heidelberg_Universit%C3%A4tsbibliothek_2003.jpg</a:t>
            </a:r>
            <a:r>
              <a:rPr lang="cs-CZ" sz="1100" dirty="0"/>
              <a:t>[online]. [cit. 9.2.2012]. Dostupný na WWW: http://upload.wikimedia.org/wikipedia/commons/thumb/7/7e/Heidelberg_Universit%C3%A4tsbibliothek_2003.jpg/800px-Heidelberg_Universit%C3%A4tsbibliothek_2003.jpg</a:t>
            </a:r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264</TotalTime>
  <Words>254</Words>
  <Application>Microsoft Office PowerPoint</Application>
  <PresentationFormat>Předvádění na obrazovce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Prezentace aplikace PowerPoint</vt:lpstr>
      <vt:lpstr>DEUTSCHLAND – AUSBILDUNG UND SCHULSYSTEM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DEUTSCHLAND – AUSBILDUNG UND SCHULSYSTEM</dc:title>
  <dc:creator>My</dc:creator>
  <cp:lastModifiedBy>Martin Štorek</cp:lastModifiedBy>
  <cp:revision>52</cp:revision>
  <dcterms:created xsi:type="dcterms:W3CDTF">2012-02-26T19:44:29Z</dcterms:created>
  <dcterms:modified xsi:type="dcterms:W3CDTF">2014-04-06T23:02:03Z</dcterms:modified>
</cp:coreProperties>
</file>