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7" autoAdjust="0"/>
  </p:normalViewPr>
  <p:slideViewPr>
    <p:cSldViewPr>
      <p:cViewPr>
        <p:scale>
          <a:sx n="90" d="100"/>
          <a:sy n="90" d="100"/>
        </p:scale>
        <p:origin x="-132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ECCCFD-4D36-453F-9B1E-B1EBD551A998}" type="datetimeFigureOut">
              <a:rPr lang="cs-CZ" smtClean="0"/>
              <a:pPr/>
              <a:t>3. 6. 2014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34F190-C398-42E9-8208-052462B9F7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941168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173392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954644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VY_22_INOVACE_NEJ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-GRAMATIKA-08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 - gramatika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Předložky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ročník / všechny obory studia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Alena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Šulgánová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1.1. 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Předložky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a jejich využití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</a:t>
                      </a:r>
                      <a:r>
                        <a:rPr lang="cs-CZ" sz="12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powerpointu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určena k promítaní na interaktivní tabuli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1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PŘEDLOŽKY SE 3. A 4. PÁDEM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těchto předložek jsou dvě možnosti použití - existuje však jednoduchá pomůcka, jak zjistit patřičný pád</a:t>
            </a:r>
          </a:p>
          <a:p>
            <a:pPr lvl="1"/>
            <a:r>
              <a:rPr lang="cs-CZ" b="1" dirty="0" smtClean="0"/>
              <a:t>3. pád</a:t>
            </a:r>
            <a:r>
              <a:rPr lang="cs-CZ" dirty="0" smtClean="0"/>
              <a:t> se používá, pokud je možno se na danou vazbu zeptat českou otázkou </a:t>
            </a:r>
            <a:r>
              <a:rPr lang="cs-CZ" b="1" dirty="0" smtClean="0"/>
              <a:t>"KDE?"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např.:</a:t>
            </a:r>
            <a:r>
              <a:rPr lang="cs-CZ" dirty="0" smtClean="0"/>
              <a:t> vor </a:t>
            </a:r>
            <a:r>
              <a:rPr lang="cs-CZ" u="sng" dirty="0" smtClean="0"/>
              <a:t>der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r>
              <a:rPr lang="cs-CZ" dirty="0" smtClean="0"/>
              <a:t> - KDE? - před školou </a:t>
            </a:r>
          </a:p>
          <a:p>
            <a:pPr lvl="1"/>
            <a:r>
              <a:rPr lang="cs-CZ" b="1" dirty="0" smtClean="0"/>
              <a:t>4. pád</a:t>
            </a:r>
            <a:r>
              <a:rPr lang="cs-CZ" dirty="0" smtClean="0"/>
              <a:t> se používá, pokud je možno se na danou vazbu zeptat českou otázkou </a:t>
            </a:r>
            <a:r>
              <a:rPr lang="cs-CZ" b="1" dirty="0" smtClean="0"/>
              <a:t>"KAM?"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např.:</a:t>
            </a:r>
            <a:r>
              <a:rPr lang="cs-CZ" dirty="0" smtClean="0"/>
              <a:t> vor </a:t>
            </a:r>
            <a:r>
              <a:rPr lang="cs-CZ" u="sng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r>
              <a:rPr lang="cs-CZ" dirty="0" smtClean="0"/>
              <a:t> - KAM? - před školu 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se 3. a 4. pádem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0"/>
          <a:ext cx="8587680" cy="475515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86880"/>
                <a:gridCol w="1152128"/>
                <a:gridCol w="3901752"/>
                <a:gridCol w="2146920"/>
              </a:tblGrid>
              <a:tr h="401302"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PŘEDLOŽKA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PŘÍKLAD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b="1" u="sng" dirty="0"/>
                    </a:p>
                  </a:txBody>
                  <a:tcPr/>
                </a:tc>
              </a:tr>
              <a:tr h="989513">
                <a:tc>
                  <a:txBody>
                    <a:bodyPr/>
                    <a:lstStyle/>
                    <a:p>
                      <a:r>
                        <a:rPr lang="cs-CZ" b="1" dirty="0" err="1"/>
                        <a:t>an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na, k, 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Ich sitze am Tisch.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setze mich an den Tisch.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 err="1"/>
                        <a:t>Sedím</a:t>
                      </a:r>
                      <a:r>
                        <a:rPr lang="pl-PL" b="1" dirty="0"/>
                        <a:t> u </a:t>
                      </a:r>
                      <a:r>
                        <a:rPr lang="pl-PL" b="1" dirty="0" err="1"/>
                        <a:t>stolu</a:t>
                      </a:r>
                      <a:r>
                        <a:rPr lang="pl-PL" b="1" dirty="0"/>
                        <a:t>.</a:t>
                      </a:r>
                      <a:br>
                        <a:rPr lang="pl-PL" b="1" dirty="0"/>
                      </a:br>
                      <a:r>
                        <a:rPr lang="pl-PL" b="1" dirty="0" err="1"/>
                        <a:t>Posadím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se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ke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stolu</a:t>
                      </a:r>
                      <a:r>
                        <a:rPr lang="pl-PL" b="1" dirty="0"/>
                        <a:t>.</a:t>
                      </a:r>
                    </a:p>
                  </a:txBody>
                  <a:tcPr anchor="ctr"/>
                </a:tc>
              </a:tr>
              <a:tr h="692659">
                <a:tc>
                  <a:txBody>
                    <a:bodyPr/>
                    <a:lstStyle/>
                    <a:p>
                      <a:r>
                        <a:rPr lang="cs-CZ" b="1"/>
                        <a:t>auf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Das Buch liegt auf dem Tisch.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es auf den Tisch.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/>
                        <a:t>Kniha leží na stole.</a:t>
                      </a:r>
                      <a:br>
                        <a:rPr lang="pl-PL" b="1"/>
                      </a:br>
                      <a:r>
                        <a:rPr lang="pl-PL" b="1"/>
                        <a:t>Položím jí na stůl.</a:t>
                      </a:r>
                    </a:p>
                  </a:txBody>
                  <a:tcPr anchor="ctr"/>
                </a:tc>
              </a:tr>
              <a:tr h="692659">
                <a:tc>
                  <a:txBody>
                    <a:bodyPr/>
                    <a:lstStyle/>
                    <a:p>
                      <a:r>
                        <a:rPr lang="cs-CZ" b="1"/>
                        <a:t>hinter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Es liegt hinter der Tasche.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es hinter die Tasche.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/>
                        <a:t>Leží to za taškou.</a:t>
                      </a:r>
                      <a:br>
                        <a:rPr lang="pl-PL" b="1"/>
                      </a:br>
                      <a:r>
                        <a:rPr lang="pl-PL" b="1"/>
                        <a:t>Položím to za tašku.</a:t>
                      </a:r>
                    </a:p>
                  </a:txBody>
                  <a:tcPr anchor="ctr"/>
                </a:tc>
              </a:tr>
              <a:tr h="989513">
                <a:tc>
                  <a:txBody>
                    <a:bodyPr/>
                    <a:lstStyle/>
                    <a:p>
                      <a:r>
                        <a:rPr lang="cs-CZ" b="1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v, 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Das Buch liegt in der Tasche.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das in die Tasche.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Kniha leží v tašce.</a:t>
                      </a:r>
                      <a:br>
                        <a:rPr lang="cs-CZ" b="1"/>
                      </a:br>
                      <a:r>
                        <a:rPr lang="cs-CZ" b="1"/>
                        <a:t>Položím knihu do tašky.</a:t>
                      </a:r>
                    </a:p>
                  </a:txBody>
                  <a:tcPr anchor="ctr"/>
                </a:tc>
              </a:tr>
              <a:tr h="989513">
                <a:tc>
                  <a:txBody>
                    <a:bodyPr/>
                    <a:lstStyle/>
                    <a:p>
                      <a:r>
                        <a:rPr lang="cs-CZ" b="1"/>
                        <a:t>neben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vedle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Es liegt neben der Tasche.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es neben die Tasche.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Leží to vedle tašky.</a:t>
                      </a:r>
                      <a:br>
                        <a:rPr lang="cs-CZ" b="1" dirty="0"/>
                      </a:br>
                      <a:r>
                        <a:rPr lang="cs-CZ" b="1" dirty="0"/>
                        <a:t>Položím to vedle tašky.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SE 3. A 4. PÁDEM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587680" cy="444068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71055"/>
                <a:gridCol w="1138982"/>
                <a:gridCol w="3844063"/>
                <a:gridCol w="2233580"/>
              </a:tblGrid>
              <a:tr h="419933"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PŘEDLOŽKA</a:t>
                      </a:r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PŘÍKLAD</a:t>
                      </a:r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u="sng" dirty="0"/>
                    </a:p>
                  </a:txBody>
                  <a:tcPr/>
                </a:tc>
              </a:tr>
              <a:tr h="724816">
                <a:tc>
                  <a:txBody>
                    <a:bodyPr/>
                    <a:lstStyle/>
                    <a:p>
                      <a:r>
                        <a:rPr lang="cs-CZ" b="1" dirty="0" err="1"/>
                        <a:t>über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přes, nad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Der Schal liegt über dem Stuhl.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ihn über den Stuhl.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Šála leží přes židli.</a:t>
                      </a:r>
                      <a:br>
                        <a:rPr lang="cs-CZ" b="1"/>
                      </a:br>
                      <a:r>
                        <a:rPr lang="cs-CZ" b="1"/>
                        <a:t>Položím jí přes židli.</a:t>
                      </a:r>
                    </a:p>
                  </a:txBody>
                  <a:tcPr anchor="ctr"/>
                </a:tc>
              </a:tr>
              <a:tr h="724816">
                <a:tc>
                  <a:txBody>
                    <a:bodyPr/>
                    <a:lstStyle/>
                    <a:p>
                      <a:r>
                        <a:rPr lang="cs-CZ" b="1" dirty="0" err="1"/>
                        <a:t>unter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Es liegt unter dem Tisch.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es unter den Tisch.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/>
                        <a:t>Leží to pod stolem.</a:t>
                      </a:r>
                      <a:br>
                        <a:rPr lang="pl-PL" b="1"/>
                      </a:br>
                      <a:r>
                        <a:rPr lang="pl-PL" b="1"/>
                        <a:t>Položím to pod stůl.</a:t>
                      </a:r>
                    </a:p>
                  </a:txBody>
                  <a:tcPr anchor="ctr"/>
                </a:tc>
              </a:tr>
              <a:tr h="1035451">
                <a:tc>
                  <a:txBody>
                    <a:bodyPr/>
                    <a:lstStyle/>
                    <a:p>
                      <a:r>
                        <a:rPr lang="cs-CZ" b="1"/>
                        <a:t>vor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před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Das Buch liegt vor dem Tisch.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es vor den Tisch.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Kniha leží před stolem.</a:t>
                      </a:r>
                      <a:br>
                        <a:rPr lang="cs-CZ" b="1"/>
                      </a:br>
                      <a:r>
                        <a:rPr lang="cs-CZ" b="1"/>
                        <a:t>Položím jí před stůl.</a:t>
                      </a:r>
                    </a:p>
                  </a:txBody>
                  <a:tcPr anchor="ctr"/>
                </a:tc>
              </a:tr>
              <a:tr h="1346086">
                <a:tc>
                  <a:txBody>
                    <a:bodyPr/>
                    <a:lstStyle/>
                    <a:p>
                      <a:r>
                        <a:rPr lang="cs-CZ" b="1"/>
                        <a:t>zwischen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mezi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3.pád: Es liegt zwischen zwei Taschen.</a:t>
                      </a:r>
                      <a:br>
                        <a:rPr lang="de-DE" b="1" dirty="0"/>
                      </a:br>
                      <a:r>
                        <a:rPr lang="de-DE" b="1" dirty="0"/>
                        <a:t>4.pád: Ich lege es zwischen zwei Taschen.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Leží to mezi </a:t>
                      </a:r>
                      <a:r>
                        <a:rPr lang="cs-CZ" b="1" dirty="0" err="1"/>
                        <a:t>dvěmi</a:t>
                      </a:r>
                      <a:r>
                        <a:rPr lang="cs-CZ" b="1" dirty="0"/>
                        <a:t> taškami.</a:t>
                      </a:r>
                      <a:br>
                        <a:rPr lang="cs-CZ" b="1" dirty="0"/>
                      </a:br>
                      <a:r>
                        <a:rPr lang="cs-CZ" b="1" dirty="0"/>
                        <a:t>Položím to mezi dvě tašky.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smtClean="0"/>
              <a:t>Česko </a:t>
            </a:r>
            <a:r>
              <a:rPr lang="cs-CZ" sz="1400" dirty="0" smtClean="0"/>
              <a:t>– německý, </a:t>
            </a:r>
            <a:r>
              <a:rPr lang="cs-CZ" sz="1400" dirty="0" err="1" smtClean="0"/>
              <a:t>německo</a:t>
            </a:r>
            <a:r>
              <a:rPr lang="cs-CZ" sz="1400" dirty="0" smtClean="0"/>
              <a:t> – český slovník, Nakladatelství Olomouc, kolektiv autorů, vydáno v roce 1997,  ISBN 80-7182-008-3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 smtClean="0"/>
          </a:p>
          <a:p>
            <a:pPr>
              <a:buNone/>
            </a:pPr>
            <a:endParaRPr lang="cs-CZ" sz="1400" b="0" dirty="0"/>
          </a:p>
        </p:txBody>
      </p:sp>
    </p:spTree>
    <p:extLst>
      <p:ext uri="{BB962C8B-B14F-4D97-AF65-F5344CB8AC3E}">
        <p14:creationId xmlns:p14="http://schemas.microsoft.com/office/powerpoint/2010/main" val="20014848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5445224"/>
            <a:ext cx="8458200" cy="936104"/>
          </a:xfrm>
        </p:spPr>
        <p:txBody>
          <a:bodyPr/>
          <a:lstStyle/>
          <a:p>
            <a:r>
              <a:rPr lang="cs-CZ" dirty="0" smtClean="0"/>
              <a:t>PŘEDLOŽKY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108012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+mj-lt"/>
              </a:rPr>
              <a:t>PRÄPOSITIONEN</a:t>
            </a:r>
            <a:endParaRPr lang="cs-CZ" sz="4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němčina má na rozdíl od češtiny pouze čtyři pády - nemůžeme tedy stejným způsobem používat otázky "s kým, čím?", "o kom, o čem?" nebo "komu,čemu", "koho, co"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je </a:t>
            </a:r>
            <a:r>
              <a:rPr lang="cs-CZ" sz="2800" dirty="0" smtClean="0">
                <a:solidFill>
                  <a:srgbClr val="FF0000"/>
                </a:solidFill>
              </a:rPr>
              <a:t>potřeba naučit se s jakým pádem se daná předložka pojí a následně tento pád použít pro příslušný rod podstatného jména!!!!!!!!!!!!!</a:t>
            </a:r>
          </a:p>
          <a:p>
            <a:r>
              <a:rPr lang="cs-CZ" sz="2800" dirty="0" smtClean="0"/>
              <a:t>u</a:t>
            </a:r>
            <a:r>
              <a:rPr lang="de-DE" sz="2800" dirty="0" smtClean="0"/>
              <a:t> </a:t>
            </a:r>
            <a:r>
              <a:rPr lang="de-DE" sz="2800" dirty="0" err="1" smtClean="0"/>
              <a:t>některých</a:t>
            </a:r>
            <a:r>
              <a:rPr lang="de-DE" sz="2800" dirty="0" smtClean="0"/>
              <a:t> </a:t>
            </a:r>
            <a:r>
              <a:rPr lang="de-DE" sz="2800" dirty="0" err="1" smtClean="0"/>
              <a:t>předložek</a:t>
            </a:r>
            <a:r>
              <a:rPr lang="de-DE" sz="2800" dirty="0" smtClean="0"/>
              <a:t> </a:t>
            </a:r>
            <a:r>
              <a:rPr lang="de-DE" sz="2800" dirty="0" err="1" smtClean="0"/>
              <a:t>tak</a:t>
            </a:r>
            <a:r>
              <a:rPr lang="de-DE" sz="2800" dirty="0" smtClean="0"/>
              <a:t> </a:t>
            </a:r>
            <a:r>
              <a:rPr lang="de-DE" sz="2800" dirty="0" err="1" smtClean="0"/>
              <a:t>dochází</a:t>
            </a:r>
            <a:r>
              <a:rPr lang="de-DE" sz="2800" dirty="0" smtClean="0"/>
              <a:t> </a:t>
            </a:r>
            <a:r>
              <a:rPr lang="de-DE" sz="2800" dirty="0" err="1" smtClean="0"/>
              <a:t>ke</a:t>
            </a:r>
            <a:r>
              <a:rPr lang="de-DE" sz="2800" dirty="0" smtClean="0"/>
              <a:t> </a:t>
            </a:r>
            <a:r>
              <a:rPr lang="de-DE" sz="2800" dirty="0" err="1" smtClean="0"/>
              <a:t>spojení</a:t>
            </a:r>
            <a:r>
              <a:rPr lang="de-DE" sz="2800" dirty="0" smtClean="0"/>
              <a:t> s </a:t>
            </a:r>
            <a:r>
              <a:rPr lang="de-DE" sz="2800" dirty="0" err="1" smtClean="0"/>
              <a:t>určitým</a:t>
            </a:r>
            <a:r>
              <a:rPr lang="de-DE" sz="2800" dirty="0" smtClean="0"/>
              <a:t> </a:t>
            </a:r>
            <a:r>
              <a:rPr lang="de-DE" sz="2800" dirty="0" err="1" smtClean="0"/>
              <a:t>členem</a:t>
            </a:r>
            <a:r>
              <a:rPr lang="de-DE" sz="2800" dirty="0" smtClean="0"/>
              <a:t>: </a:t>
            </a:r>
            <a:endParaRPr lang="cs-CZ" sz="2800" dirty="0" smtClean="0"/>
          </a:p>
          <a:p>
            <a:pPr>
              <a:buNone/>
            </a:pPr>
            <a:r>
              <a:rPr lang="cs-CZ" sz="4000" dirty="0" smtClean="0"/>
              <a:t>		</a:t>
            </a:r>
            <a:r>
              <a:rPr lang="cs-CZ" sz="2800" dirty="0" smtClean="0"/>
              <a:t>- </a:t>
            </a:r>
            <a:r>
              <a:rPr lang="de-DE" sz="2800" dirty="0" smtClean="0"/>
              <a:t>an, beim, im, vom, zum = an, bei, in, von, zu + dem</a:t>
            </a:r>
            <a:br>
              <a:rPr lang="de-DE" sz="2800" dirty="0" smtClean="0"/>
            </a:br>
            <a:r>
              <a:rPr lang="cs-CZ" sz="2800" dirty="0" smtClean="0"/>
              <a:t>	- </a:t>
            </a:r>
            <a:r>
              <a:rPr lang="de-DE" sz="2800" dirty="0" smtClean="0"/>
              <a:t>zur = zu + der</a:t>
            </a:r>
            <a:br>
              <a:rPr lang="de-DE" sz="2800" dirty="0" smtClean="0"/>
            </a:br>
            <a:r>
              <a:rPr lang="cs-CZ" sz="2800" dirty="0" smtClean="0"/>
              <a:t>	- </a:t>
            </a:r>
            <a:r>
              <a:rPr lang="de-DE" sz="2800" dirty="0" smtClean="0"/>
              <a:t>ans, aufs, ins = an, auf, in + das</a:t>
            </a:r>
            <a:endParaRPr lang="cs-CZ" sz="2800" dirty="0" smtClean="0"/>
          </a:p>
          <a:p>
            <a:pPr>
              <a:buNone/>
            </a:pPr>
            <a:r>
              <a:rPr lang="de-DE" sz="2800" dirty="0" smtClean="0"/>
              <a:t> </a:t>
            </a:r>
            <a:endParaRPr lang="cs-CZ" sz="2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u="sng" dirty="0" smtClean="0"/>
              <a:t>Typy předložek: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předložky s 2. pádem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předložky se 3. pádem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předložky se 4. pádem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předložky se 3. a 4. pádem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3849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757824"/>
          </a:xfrm>
        </p:spPr>
        <p:txBody>
          <a:bodyPr/>
          <a:lstStyle/>
          <a:p>
            <a:r>
              <a:rPr lang="cs-CZ" dirty="0" smtClean="0"/>
              <a:t>Předložky se 2. pádem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376609"/>
              </p:ext>
            </p:extLst>
          </p:nvPr>
        </p:nvGraphicFramePr>
        <p:xfrm>
          <a:off x="251520" y="1196752"/>
          <a:ext cx="8568952" cy="475253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28192"/>
                <a:gridCol w="2232248"/>
                <a:gridCol w="2466274"/>
                <a:gridCol w="2142238"/>
              </a:tblGrid>
              <a:tr h="424076"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PŘEDLOŽKA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PŘÍKLAD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4076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angesichts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vzhledem 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angesichts</a:t>
                      </a:r>
                      <a:r>
                        <a:rPr lang="cs-CZ" b="1" dirty="0" smtClean="0"/>
                        <a:t> der </a:t>
                      </a:r>
                      <a:r>
                        <a:rPr lang="cs-CZ" b="1" dirty="0" err="1" smtClean="0"/>
                        <a:t>Lage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ohledně situace</a:t>
                      </a:r>
                      <a:endParaRPr lang="cs-CZ" b="1" dirty="0"/>
                    </a:p>
                  </a:txBody>
                  <a:tcPr/>
                </a:tc>
              </a:tr>
              <a:tr h="736025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anlässlich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při, u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anlässlich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Festes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při slavnosti</a:t>
                      </a:r>
                      <a:endParaRPr lang="cs-CZ" b="1" dirty="0"/>
                    </a:p>
                  </a:txBody>
                  <a:tcPr/>
                </a:tc>
              </a:tr>
              <a:tr h="424076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anstatt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statt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místo, za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statt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einer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Antwort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místo odpovědi</a:t>
                      </a:r>
                      <a:endParaRPr lang="cs-CZ" b="1" dirty="0"/>
                    </a:p>
                  </a:txBody>
                  <a:tcPr/>
                </a:tc>
              </a:tr>
              <a:tr h="424076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anstelle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místo, za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anstelle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Vaters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za otce</a:t>
                      </a:r>
                      <a:endParaRPr lang="cs-CZ" b="1" dirty="0"/>
                    </a:p>
                  </a:txBody>
                  <a:tcPr/>
                </a:tc>
              </a:tr>
              <a:tr h="424076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aufgrund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 základě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aufgrund</a:t>
                      </a:r>
                      <a:r>
                        <a:rPr lang="cs-CZ" b="1" dirty="0" smtClean="0"/>
                        <a:t> der Kritik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 základě kritiky</a:t>
                      </a:r>
                      <a:endParaRPr lang="cs-CZ" b="1" dirty="0"/>
                    </a:p>
                  </a:txBody>
                  <a:tcPr/>
                </a:tc>
              </a:tr>
              <a:tr h="736025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außerhalb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vně, mimo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außerhalb</a:t>
                      </a:r>
                      <a:r>
                        <a:rPr lang="cs-CZ" b="1" dirty="0" smtClean="0"/>
                        <a:t> der </a:t>
                      </a:r>
                      <a:r>
                        <a:rPr lang="cs-CZ" b="1" dirty="0" err="1" smtClean="0"/>
                        <a:t>Grenzen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nad rámec</a:t>
                      </a:r>
                      <a:endParaRPr lang="cs-CZ" b="1" dirty="0"/>
                    </a:p>
                  </a:txBody>
                  <a:tcPr/>
                </a:tc>
              </a:tr>
              <a:tr h="424076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dank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díky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dank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deines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Rates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díky tvé radě</a:t>
                      </a:r>
                      <a:endParaRPr lang="cs-CZ" b="1" dirty="0"/>
                    </a:p>
                  </a:txBody>
                  <a:tcPr/>
                </a:tc>
              </a:tr>
              <a:tr h="736025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diesseits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z </a:t>
                      </a:r>
                      <a:r>
                        <a:rPr lang="pl-PL" b="1" dirty="0" err="1" smtClean="0"/>
                        <a:t>této</a:t>
                      </a:r>
                      <a:r>
                        <a:rPr lang="pl-PL" b="1" dirty="0" smtClean="0"/>
                        <a:t> </a:t>
                      </a:r>
                      <a:r>
                        <a:rPr lang="pl-PL" b="1" dirty="0" err="1" smtClean="0"/>
                        <a:t>strany</a:t>
                      </a:r>
                      <a:r>
                        <a:rPr lang="pl-PL" b="1" dirty="0" smtClean="0"/>
                        <a:t>, na </a:t>
                      </a:r>
                      <a:r>
                        <a:rPr lang="pl-PL" b="1" dirty="0" err="1" smtClean="0"/>
                        <a:t>této</a:t>
                      </a:r>
                      <a:r>
                        <a:rPr lang="pl-PL" b="1" dirty="0" smtClean="0"/>
                        <a:t> </a:t>
                      </a:r>
                      <a:r>
                        <a:rPr lang="pl-PL" b="1" dirty="0" err="1" smtClean="0"/>
                        <a:t>straně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diesseits</a:t>
                      </a:r>
                      <a:r>
                        <a:rPr lang="cs-CZ" b="1" dirty="0" smtClean="0"/>
                        <a:t> der </a:t>
                      </a:r>
                      <a:r>
                        <a:rPr lang="cs-CZ" b="1" dirty="0" err="1" smtClean="0"/>
                        <a:t>Grenze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 této straně hranice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r>
              <a:rPr lang="cs-CZ" dirty="0" smtClean="0"/>
              <a:t>Další PŘEDLOŽKY SE 2. PÁDEM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158954"/>
              </p:ext>
            </p:extLst>
          </p:nvPr>
        </p:nvGraphicFramePr>
        <p:xfrm>
          <a:off x="323528" y="1196752"/>
          <a:ext cx="8496944" cy="511256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56184"/>
                <a:gridCol w="2160240"/>
                <a:gridCol w="2376264"/>
                <a:gridCol w="2304256"/>
              </a:tblGrid>
              <a:tr h="427547"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PŘEDLOŽKA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PŘÍKLAD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980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infolge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v důsledku, pro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infolge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Fehlers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v důsledku chyby</a:t>
                      </a:r>
                      <a:endParaRPr lang="cs-CZ" b="1" dirty="0"/>
                    </a:p>
                  </a:txBody>
                  <a:tcPr/>
                </a:tc>
              </a:tr>
              <a:tr h="577980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inmitten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uprostřed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inmitten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Spiels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uprostřed hry</a:t>
                      </a:r>
                      <a:endParaRPr lang="cs-CZ" b="1" dirty="0"/>
                    </a:p>
                  </a:txBody>
                  <a:tcPr/>
                </a:tc>
              </a:tr>
              <a:tr h="577980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innerhalb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uvnitř, v, během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innerhalb</a:t>
                      </a:r>
                      <a:r>
                        <a:rPr lang="cs-CZ" b="1" dirty="0" smtClean="0"/>
                        <a:t> der CR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 území ČR</a:t>
                      </a:r>
                      <a:endParaRPr lang="cs-CZ" b="1" dirty="0"/>
                    </a:p>
                  </a:txBody>
                  <a:tcPr/>
                </a:tc>
              </a:tr>
              <a:tr h="645549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jenseits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b="1" dirty="0" smtClean="0"/>
                        <a:t>na </a:t>
                      </a:r>
                      <a:r>
                        <a:rPr lang="pl-PL" b="1" dirty="0" err="1" smtClean="0"/>
                        <a:t>oné</a:t>
                      </a:r>
                      <a:r>
                        <a:rPr lang="pl-PL" b="1" dirty="0" smtClean="0"/>
                        <a:t> </a:t>
                      </a:r>
                      <a:r>
                        <a:rPr lang="pl-PL" b="1" dirty="0" err="1" smtClean="0"/>
                        <a:t>straně</a:t>
                      </a:r>
                      <a:r>
                        <a:rPr lang="pl-PL" b="1" dirty="0" smtClean="0"/>
                        <a:t>, na </a:t>
                      </a:r>
                      <a:r>
                        <a:rPr lang="pl-PL" b="1" dirty="0" err="1" smtClean="0"/>
                        <a:t>druhé</a:t>
                      </a:r>
                      <a:r>
                        <a:rPr lang="pl-PL" b="1" dirty="0" smtClean="0"/>
                        <a:t> </a:t>
                      </a:r>
                      <a:r>
                        <a:rPr lang="pl-PL" b="1" dirty="0" err="1" smtClean="0"/>
                        <a:t>straně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jenseits</a:t>
                      </a:r>
                      <a:r>
                        <a:rPr lang="cs-CZ" b="1" dirty="0" smtClean="0"/>
                        <a:t> der </a:t>
                      </a:r>
                      <a:r>
                        <a:rPr lang="cs-CZ" b="1" dirty="0" err="1" smtClean="0"/>
                        <a:t>Alpen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 druhé straně Alp</a:t>
                      </a:r>
                      <a:endParaRPr lang="cs-CZ" b="1" dirty="0"/>
                    </a:p>
                  </a:txBody>
                  <a:tcPr/>
                </a:tc>
              </a:tr>
              <a:tr h="368884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längs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podél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längs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Weges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podél cesty</a:t>
                      </a:r>
                      <a:endParaRPr lang="cs-CZ" b="1" dirty="0"/>
                    </a:p>
                  </a:txBody>
                  <a:tcPr/>
                </a:tc>
              </a:tr>
              <a:tr h="645549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mittels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pomocí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mittels</a:t>
                      </a:r>
                      <a:r>
                        <a:rPr lang="cs-CZ" b="1" dirty="0" smtClean="0"/>
                        <a:t> Email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elektronickou poštou</a:t>
                      </a:r>
                      <a:endParaRPr lang="cs-CZ" b="1" dirty="0"/>
                    </a:p>
                  </a:txBody>
                  <a:tcPr/>
                </a:tc>
              </a:tr>
              <a:tr h="645549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oberhalb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oberhalb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Daches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nad střechou</a:t>
                      </a:r>
                      <a:endParaRPr lang="cs-CZ" b="1" dirty="0"/>
                    </a:p>
                  </a:txBody>
                  <a:tcPr/>
                </a:tc>
              </a:tr>
              <a:tr h="645549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seitens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ze strany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seitens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Arbeitgebers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ze strany zaměstnavatele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r>
              <a:rPr lang="cs-CZ" dirty="0" smtClean="0"/>
              <a:t>Ještě několik </a:t>
            </a:r>
            <a:r>
              <a:rPr lang="cs-CZ" dirty="0" err="1" smtClean="0"/>
              <a:t>PŘEDLOŽek</a:t>
            </a:r>
            <a:r>
              <a:rPr lang="cs-CZ" dirty="0" smtClean="0"/>
              <a:t> SE 2. PÁDEM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963469"/>
              </p:ext>
            </p:extLst>
          </p:nvPr>
        </p:nvGraphicFramePr>
        <p:xfrm>
          <a:off x="323528" y="1412779"/>
          <a:ext cx="8496944" cy="46823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84176"/>
                <a:gridCol w="1728192"/>
                <a:gridCol w="2952328"/>
                <a:gridCol w="2232248"/>
              </a:tblGrid>
              <a:tr h="425999"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PŘEDLOŽKA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PŘÍKLAD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sng" dirty="0" smtClean="0"/>
                        <a:t>PŘEKLAD</a:t>
                      </a:r>
                      <a:endParaRPr lang="cs-CZ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3423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trotz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navzdory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trotz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Krieges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navzdory válce</a:t>
                      </a:r>
                      <a:endParaRPr lang="cs-CZ" b="1" dirty="0"/>
                    </a:p>
                  </a:txBody>
                  <a:tcPr/>
                </a:tc>
              </a:tr>
              <a:tr h="64249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um...</a:t>
                      </a:r>
                      <a:r>
                        <a:rPr lang="cs-CZ" b="1" dirty="0" err="1" smtClean="0"/>
                        <a:t>willen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kvůli, pro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um </a:t>
                      </a:r>
                      <a:r>
                        <a:rPr lang="cs-CZ" b="1" dirty="0" err="1" smtClean="0"/>
                        <a:t>meiner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Kinder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willen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kvůli mým dětem</a:t>
                      </a:r>
                      <a:endParaRPr lang="cs-CZ" b="1" dirty="0"/>
                    </a:p>
                  </a:txBody>
                  <a:tcPr/>
                </a:tc>
              </a:tr>
              <a:tr h="638201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unterhalb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unterhalb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Turmes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pod věží</a:t>
                      </a:r>
                      <a:endParaRPr lang="cs-CZ" b="1" dirty="0"/>
                    </a:p>
                  </a:txBody>
                  <a:tcPr/>
                </a:tc>
              </a:tr>
              <a:tr h="638201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unweit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nedaleko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unweit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Bahnhofes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nedaleko nádraží</a:t>
                      </a:r>
                      <a:endParaRPr lang="cs-CZ" b="1" dirty="0"/>
                    </a:p>
                  </a:txBody>
                  <a:tcPr/>
                </a:tc>
              </a:tr>
              <a:tr h="60392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während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během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während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Essens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při jídle</a:t>
                      </a:r>
                      <a:endParaRPr lang="cs-CZ" b="1" dirty="0"/>
                    </a:p>
                  </a:txBody>
                  <a:tcPr/>
                </a:tc>
              </a:tr>
              <a:tr h="670076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wegen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pro, kvůli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wegen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Verdachtes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kvůli podezření</a:t>
                      </a:r>
                      <a:endParaRPr lang="cs-CZ" b="1" dirty="0"/>
                    </a:p>
                  </a:txBody>
                  <a:tcPr/>
                </a:tc>
              </a:tr>
              <a:tr h="638201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zugunsten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ve prospěch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zugunsten</a:t>
                      </a:r>
                      <a:r>
                        <a:rPr lang="cs-CZ" b="1" dirty="0" smtClean="0"/>
                        <a:t> des </a:t>
                      </a:r>
                      <a:r>
                        <a:rPr lang="cs-CZ" b="1" dirty="0" err="1" smtClean="0"/>
                        <a:t>Angeklagten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ve prospěch obžalovaného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r>
              <a:rPr lang="cs-CZ" dirty="0" smtClean="0"/>
              <a:t>PŘEDLOŽKY SE 3. PÁDEM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787979"/>
              </p:ext>
            </p:extLst>
          </p:nvPr>
        </p:nvGraphicFramePr>
        <p:xfrm>
          <a:off x="251520" y="1196752"/>
          <a:ext cx="8640960" cy="51845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57758"/>
                <a:gridCol w="1956279"/>
                <a:gridCol w="2535916"/>
                <a:gridCol w="2391007"/>
              </a:tblGrid>
              <a:tr h="385411"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PŘEDLOŽKA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PŘÍKLAD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b="1" u="sng" dirty="0"/>
                    </a:p>
                  </a:txBody>
                  <a:tcPr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aus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aus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allen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Bereichen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ze všech oborů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außer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kromě, 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außer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Betrieb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mimo provoz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bei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u, při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beim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Angeln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při lovení ryb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binnen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do, za, ve lhůtě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binnen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einer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Woche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za jeden týden</a:t>
                      </a:r>
                    </a:p>
                  </a:txBody>
                  <a:tcPr anchor="ctr"/>
                </a:tc>
              </a:tr>
              <a:tr h="665232">
                <a:tc>
                  <a:txBody>
                    <a:bodyPr/>
                    <a:lstStyle/>
                    <a:p>
                      <a:r>
                        <a:rPr lang="cs-CZ" b="1" dirty="0" err="1"/>
                        <a:t>gegenüber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naproti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gegenüber</a:t>
                      </a:r>
                      <a:r>
                        <a:rPr lang="cs-CZ" b="1" dirty="0"/>
                        <a:t> der </a:t>
                      </a:r>
                      <a:r>
                        <a:rPr lang="cs-CZ" b="1" dirty="0" err="1"/>
                        <a:t>Schule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naproti škole</a:t>
                      </a:r>
                    </a:p>
                  </a:txBody>
                  <a:tcPr anchor="ctr"/>
                </a:tc>
              </a:tr>
              <a:tr h="665232">
                <a:tc>
                  <a:txBody>
                    <a:bodyPr/>
                    <a:lstStyle/>
                    <a:p>
                      <a:r>
                        <a:rPr lang="cs-CZ" b="1" dirty="0" err="1"/>
                        <a:t>gemäß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podle, ve shodě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gemäß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dem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Beschluss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podle rozhodnutí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mit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 (7.p.)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mit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dem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Zug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 vlakem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/>
                        <a:t>nach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po, podle, 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nach 20 </a:t>
                      </a:r>
                      <a:r>
                        <a:rPr lang="cs-CZ" b="1" dirty="0" err="1"/>
                        <a:t>Minuten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 dvaceti minutách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seit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od (časově)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seit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gestern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od včerejška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von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o, 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von</a:t>
                      </a:r>
                      <a:r>
                        <a:rPr lang="cs-CZ" b="1" dirty="0"/>
                        <a:t> 1 bis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od jedné do dvaceti</a:t>
                      </a:r>
                    </a:p>
                  </a:txBody>
                  <a:tcPr anchor="ctr"/>
                </a:tc>
              </a:tr>
              <a:tr h="385411">
                <a:tc>
                  <a:txBody>
                    <a:bodyPr/>
                    <a:lstStyle/>
                    <a:p>
                      <a:r>
                        <a:rPr lang="cs-CZ" b="1" dirty="0" err="1"/>
                        <a:t>zu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k, ke, na, pro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zum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Geburtstag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 narozeninám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SE 4. PÁDEM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628799"/>
          <a:ext cx="8352928" cy="410445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818259"/>
                <a:gridCol w="1869491"/>
                <a:gridCol w="2354174"/>
                <a:gridCol w="2311004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PŘEDLOŽKA</a:t>
                      </a:r>
                      <a:endParaRPr lang="cs-CZ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PŘÍKLAD</a:t>
                      </a:r>
                      <a:endParaRPr lang="cs-CZ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sng" dirty="0" smtClean="0"/>
                        <a:t>PŘEKLAD</a:t>
                      </a:r>
                      <a:endParaRPr lang="cs-CZ" b="1" u="sng" dirty="0"/>
                    </a:p>
                  </a:txBody>
                  <a:tcPr anchor="ctr"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cs-CZ" b="1" dirty="0"/>
                        <a:t>bis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bis </a:t>
                      </a:r>
                      <a:r>
                        <a:rPr lang="cs-CZ" b="1" dirty="0" err="1"/>
                        <a:t>Montag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do pondělí</a:t>
                      </a:r>
                    </a:p>
                  </a:txBody>
                  <a:tcPr anchor="ctr"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cs-CZ" b="1" dirty="0"/>
                        <a:t>durch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skrz (7.p.), přes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durch den </a:t>
                      </a:r>
                      <a:r>
                        <a:rPr lang="cs-CZ" b="1" dirty="0" err="1"/>
                        <a:t>Tunnel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skrz tunel</a:t>
                      </a:r>
                    </a:p>
                  </a:txBody>
                  <a:tcPr anchor="ctr"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cs-CZ" b="1" dirty="0" err="1"/>
                        <a:t>für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pro, 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für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alle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Zeiten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na věčné časy</a:t>
                      </a:r>
                    </a:p>
                  </a:txBody>
                  <a:tcPr anchor="ctr"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cs-CZ" b="1" dirty="0" err="1"/>
                        <a:t>gegen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proti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gegen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alle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proti všem</a:t>
                      </a:r>
                    </a:p>
                  </a:txBody>
                  <a:tcPr anchor="ctr"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cs-CZ" b="1" dirty="0"/>
                        <a:t>ohne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bez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ohne </a:t>
                      </a:r>
                      <a:r>
                        <a:rPr lang="cs-CZ" b="1" dirty="0" err="1"/>
                        <a:t>Geld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bez peněz</a:t>
                      </a:r>
                    </a:p>
                  </a:txBody>
                  <a:tcPr anchor="ctr"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cs-CZ" b="1" dirty="0"/>
                        <a:t>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kolem, za, asi, 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um 10 </a:t>
                      </a:r>
                      <a:r>
                        <a:rPr lang="cs-CZ" b="1" dirty="0" err="1"/>
                        <a:t>Uhr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morgens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 10 hodin</a:t>
                      </a:r>
                    </a:p>
                  </a:txBody>
                  <a:tcPr anchor="ctr"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cs-CZ" b="1" dirty="0" err="1"/>
                        <a:t>wider</a:t>
                      </a:r>
                      <a:r>
                        <a:rPr lang="cs-CZ" b="1" dirty="0"/>
                        <a:t>(=</a:t>
                      </a:r>
                      <a:r>
                        <a:rPr lang="cs-CZ" b="1" dirty="0" err="1"/>
                        <a:t>gegen</a:t>
                      </a:r>
                      <a:r>
                        <a:rPr lang="cs-CZ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proti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wider</a:t>
                      </a:r>
                      <a:r>
                        <a:rPr lang="cs-CZ" b="1" dirty="0"/>
                        <a:t> den Strom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proti proudu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897</Words>
  <Application>Microsoft Office PowerPoint</Application>
  <PresentationFormat>Předvádění na obrazovce (4:3)</PresentationFormat>
  <Paragraphs>289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Prezentace aplikace PowerPoint</vt:lpstr>
      <vt:lpstr>PŘEDLOŽKY</vt:lpstr>
      <vt:lpstr>PŘEDLOŽKY OBECNĚ</vt:lpstr>
      <vt:lpstr>PŘEDLOŽKY OBECNĚ</vt:lpstr>
      <vt:lpstr>Předložky se 2. pádem</vt:lpstr>
      <vt:lpstr>Další PŘEDLOŽKY SE 2. PÁDEM</vt:lpstr>
      <vt:lpstr>Ještě několik PŘEDLOŽek SE 2. PÁDEM</vt:lpstr>
      <vt:lpstr>PŘEDLOŽKY SE 3. PÁDEM</vt:lpstr>
      <vt:lpstr>PŘEDLOŽKY SE 4. PÁDEM</vt:lpstr>
      <vt:lpstr>PŘEDLOŽKY SE 3. A 4. PÁDEM</vt:lpstr>
      <vt:lpstr>Předložky se 3. a 4. pádem</vt:lpstr>
      <vt:lpstr>PŘEDLOŽKY SE 3. A 4. PÁDEM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</dc:title>
  <dc:creator>Lea a Michal</dc:creator>
  <cp:lastModifiedBy>Martin Štorek</cp:lastModifiedBy>
  <cp:revision>10</cp:revision>
  <dcterms:created xsi:type="dcterms:W3CDTF">2014-05-15T22:56:44Z</dcterms:created>
  <dcterms:modified xsi:type="dcterms:W3CDTF">2014-06-03T20:52:53Z</dcterms:modified>
</cp:coreProperties>
</file>