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68469-4211-4F06-8F20-D364EF4BA45F}" type="datetimeFigureOut">
              <a:rPr lang="cs-CZ" smtClean="0"/>
              <a:t>4.4.2013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522D8-9B92-462A-A6C3-093E8A7D7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22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6362-6EAD-4735-A3E1-F866CC28CFB3}" type="datetime1">
              <a:rPr lang="cs-CZ" smtClean="0"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3F43-36C3-4F89-AD98-5B9884DF5DC4}" type="datetime1">
              <a:rPr lang="cs-CZ" smtClean="0"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85CF-D105-4682-BE21-C3C0019D4F98}" type="datetime1">
              <a:rPr lang="cs-CZ" smtClean="0"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5D4C-B897-472F-96E2-4A6A760A09A6}" type="datetime1">
              <a:rPr lang="cs-CZ" smtClean="0"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EF12-8B27-45D8-BBE6-111B47E265F2}" type="datetime1">
              <a:rPr lang="cs-CZ" smtClean="0"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EF61-A09C-4F7C-B4F3-CE50BB53EF0D}" type="datetime1">
              <a:rPr lang="cs-CZ" smtClean="0"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3D75-4190-4810-9512-D7D6501BC458}" type="datetime1">
              <a:rPr lang="cs-CZ" smtClean="0"/>
              <a:t>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D14-78AD-4405-B124-CBE4FE570891}" type="datetime1">
              <a:rPr lang="cs-CZ" smtClean="0"/>
              <a:t>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9367-16C9-4581-8C98-6894A72E35F8}" type="datetime1">
              <a:rPr lang="cs-CZ" smtClean="0"/>
              <a:t>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CD0A-BC1B-4F2C-B467-7D514892F56B}" type="datetime1">
              <a:rPr lang="cs-CZ" smtClean="0"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7D2-82D0-4749-B73C-4E59A8987F12}" type="datetime1">
              <a:rPr lang="cs-CZ" smtClean="0"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6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3EA8E-ABFB-4DC6-A8EF-C9056293E6C9}" type="datetime1">
              <a:rPr lang="cs-CZ" smtClean="0"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E8AB7-49A9-48F4-AF07-470B2C16A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714884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45041"/>
              </p:ext>
            </p:extLst>
          </p:nvPr>
        </p:nvGraphicFramePr>
        <p:xfrm>
          <a:off x="611560" y="1473200"/>
          <a:ext cx="8050048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VY_32_INOVACE_HWD-12-07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Hardware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Logická organizace paměti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Hardware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První a druhý </a:t>
                      </a:r>
                      <a:r>
                        <a:rPr lang="cs-CZ" sz="1600" b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 Informační </a:t>
                      </a: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technologie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Kateřina </a:t>
                      </a:r>
                      <a:r>
                        <a:rPr lang="cs-CZ" sz="1600" b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Ipserová</a:t>
                      </a: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1600" b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DiS</a:t>
                      </a: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 / 20.07.2012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Materiál slouží k výkladnu nové látky na téma: Logická organizace paměti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Materiál slouží k prezentaci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popřípadě </a:t>
                      </a:r>
                      <a:r>
                        <a:rPr lang="cs-CZ" sz="12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 samostudiu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Použité zdroje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r>
              <a:rPr lang="en-US" sz="1400" dirty="0" smtClean="0"/>
              <a:t>HORÁK, </a:t>
            </a:r>
            <a:r>
              <a:rPr lang="en-US" sz="1400" dirty="0" err="1" smtClean="0"/>
              <a:t>Jaroslav</a:t>
            </a:r>
            <a:r>
              <a:rPr lang="en-US" sz="1400" dirty="0" smtClean="0"/>
              <a:t>. </a:t>
            </a:r>
            <a:r>
              <a:rPr lang="en-US" sz="1400" i="1" dirty="0" smtClean="0"/>
              <a:t>Hardware </a:t>
            </a:r>
            <a:r>
              <a:rPr lang="en-US" sz="1400" i="1" dirty="0" err="1" smtClean="0"/>
              <a:t>učebnice</a:t>
            </a:r>
            <a:r>
              <a:rPr lang="en-US" sz="1400" i="1" dirty="0" smtClean="0"/>
              <a:t> pro </a:t>
            </a:r>
            <a:r>
              <a:rPr lang="en-US" sz="1400" i="1" dirty="0" err="1" smtClean="0"/>
              <a:t>pokročilé</a:t>
            </a:r>
            <a:r>
              <a:rPr lang="en-US" sz="1400" dirty="0" smtClean="0"/>
              <a:t>. Brno: Computer Press, </a:t>
            </a:r>
            <a:r>
              <a:rPr lang="en-US" sz="1400" dirty="0" err="1" smtClean="0"/>
              <a:t>a.s</a:t>
            </a:r>
            <a:r>
              <a:rPr lang="en-US" sz="1400" dirty="0" smtClean="0"/>
              <a:t>., 2007, ISBN 978-80-251-1741-5. </a:t>
            </a:r>
            <a:endParaRPr lang="cs-CZ" sz="1400" dirty="0" smtClean="0"/>
          </a:p>
          <a:p>
            <a:r>
              <a:rPr lang="cs-CZ" sz="1400" dirty="0" smtClean="0"/>
              <a:t>Pokud není uvedena citace, jsou obrázky vlastní tvorby</a:t>
            </a:r>
          </a:p>
          <a:p>
            <a:endParaRPr lang="cs-CZ" sz="1400" b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Logická organizace paměti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42910" y="1428736"/>
            <a:ext cx="7786742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cs-CZ" sz="2400" dirty="0" smtClean="0"/>
              <a:t>Tři hlavní části paměti:</a:t>
            </a:r>
          </a:p>
          <a:p>
            <a:pPr marL="742950" lvl="1" indent="-28575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cs-CZ" sz="2400" dirty="0" smtClean="0"/>
              <a:t> </a:t>
            </a:r>
            <a:r>
              <a:rPr lang="cs-CZ" sz="2400" b="1" dirty="0" smtClean="0"/>
              <a:t>Konvenční  paměť</a:t>
            </a:r>
          </a:p>
          <a:p>
            <a:pPr marL="742950" lvl="1" indent="-28575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cs-CZ" sz="2400" b="1" dirty="0" smtClean="0"/>
              <a:t> Rezervovaná paměť</a:t>
            </a:r>
          </a:p>
          <a:p>
            <a:pPr marL="742950" lvl="1" indent="-28575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cs-CZ" sz="2400" b="1" dirty="0" smtClean="0"/>
              <a:t> Paměť nad 1 MB</a:t>
            </a:r>
          </a:p>
          <a:p>
            <a:pPr>
              <a:buClr>
                <a:srgbClr val="0070C0"/>
              </a:buClr>
            </a:pPr>
            <a:endParaRPr lang="cs-CZ" sz="2400" dirty="0" smtClean="0"/>
          </a:p>
          <a:p>
            <a:pPr>
              <a:buClr>
                <a:srgbClr val="0070C0"/>
              </a:buClr>
              <a:buFont typeface="Arial" pitchFamily="34" charset="0"/>
              <a:buChar char="•"/>
            </a:pPr>
            <a:r>
              <a:rPr lang="cs-CZ" sz="2400" dirty="0" smtClean="0"/>
              <a:t>Paměť používají </a:t>
            </a:r>
          </a:p>
          <a:p>
            <a:pPr marL="742950" lvl="1" indent="-28575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cs-CZ" sz="2400" dirty="0" smtClean="0"/>
              <a:t> Aplikace</a:t>
            </a:r>
          </a:p>
          <a:p>
            <a:pPr marL="742950" lvl="1" indent="-28575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cs-CZ" sz="2400" dirty="0" smtClean="0"/>
              <a:t> Operační systém</a:t>
            </a:r>
          </a:p>
          <a:p>
            <a:pPr marL="742950" lvl="1" indent="-28575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cs-CZ" sz="2400" dirty="0" smtClean="0"/>
              <a:t> BIOS</a:t>
            </a:r>
          </a:p>
          <a:p>
            <a:pPr marL="742950" lvl="1" indent="-28575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cs-CZ" sz="2400" dirty="0" smtClean="0"/>
              <a:t> </a:t>
            </a:r>
            <a:r>
              <a:rPr lang="cs-CZ" sz="2400" dirty="0" err="1" smtClean="0"/>
              <a:t>BIOSy</a:t>
            </a:r>
            <a:r>
              <a:rPr lang="cs-CZ" sz="2400" dirty="0" smtClean="0"/>
              <a:t>  hardwarových zařízení</a:t>
            </a:r>
          </a:p>
          <a:p>
            <a:pPr marL="742950" lvl="1" indent="-28575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cs-CZ" sz="2400" dirty="0" smtClean="0"/>
              <a:t> uloženy adresy I/O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Konvenční paměť (0 – 640 KB)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86412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  <a:buNone/>
            </a:pPr>
            <a:r>
              <a:rPr lang="cs-CZ" sz="2200" dirty="0" smtClean="0"/>
              <a:t>Rozdělení na dvě části</a:t>
            </a:r>
          </a:p>
          <a:p>
            <a:pPr lvl="1">
              <a:buClr>
                <a:srgbClr val="0070C0"/>
              </a:buClr>
            </a:pPr>
            <a:r>
              <a:rPr lang="cs-CZ" sz="2200" dirty="0" smtClean="0"/>
              <a:t>Oblast vstupně/výstupních adres.</a:t>
            </a:r>
          </a:p>
          <a:p>
            <a:pPr lvl="1">
              <a:buClr>
                <a:srgbClr val="0070C0"/>
              </a:buClr>
            </a:pPr>
            <a:r>
              <a:rPr lang="cs-CZ" sz="2200" dirty="0" smtClean="0"/>
              <a:t>Oblast určenou pro práci programů.</a:t>
            </a:r>
          </a:p>
          <a:p>
            <a:pPr>
              <a:buClr>
                <a:srgbClr val="0070C0"/>
              </a:buClr>
            </a:pPr>
            <a:r>
              <a:rPr lang="cs-CZ" sz="2200" b="1" dirty="0" smtClean="0"/>
              <a:t>Paměť I/O </a:t>
            </a:r>
          </a:p>
          <a:p>
            <a:pPr lvl="1">
              <a:buClr>
                <a:srgbClr val="0070C0"/>
              </a:buClr>
            </a:pPr>
            <a:r>
              <a:rPr lang="cs-CZ" sz="2200" dirty="0" smtClean="0"/>
              <a:t>INTUP </a:t>
            </a:r>
            <a:r>
              <a:rPr lang="cs-CZ" sz="2200" dirty="0" smtClean="0"/>
              <a:t>(vstup) a OUTPUT (výstup).</a:t>
            </a:r>
          </a:p>
          <a:p>
            <a:pPr lvl="1">
              <a:buClr>
                <a:srgbClr val="0070C0"/>
              </a:buClr>
            </a:pPr>
            <a:r>
              <a:rPr lang="cs-CZ" sz="2200" dirty="0" smtClean="0"/>
              <a:t>I/O adres, přes něž komunikuje PCU s okolím.</a:t>
            </a:r>
          </a:p>
          <a:p>
            <a:pPr lvl="1">
              <a:buClr>
                <a:srgbClr val="0070C0"/>
              </a:buClr>
            </a:pPr>
            <a:r>
              <a:rPr lang="cs-CZ" sz="2200" dirty="0" smtClean="0"/>
              <a:t>Pravidlo – dvě zařízení nemohou používat  stejné adresy.</a:t>
            </a:r>
          </a:p>
          <a:p>
            <a:pPr>
              <a:buClr>
                <a:srgbClr val="0070C0"/>
              </a:buClr>
            </a:pPr>
            <a:r>
              <a:rPr lang="cs-CZ" sz="2200" b="1" dirty="0" smtClean="0"/>
              <a:t>Paměť pro programy</a:t>
            </a:r>
          </a:p>
          <a:p>
            <a:pPr lvl="1">
              <a:buClr>
                <a:srgbClr val="0070C0"/>
              </a:buClr>
            </a:pPr>
            <a:r>
              <a:rPr lang="cs-CZ" sz="2200" dirty="0" smtClean="0"/>
              <a:t>Začíná nad </a:t>
            </a:r>
            <a:r>
              <a:rPr lang="cs-CZ" sz="2200" dirty="0" smtClean="0"/>
              <a:t>1 KB </a:t>
            </a:r>
            <a:r>
              <a:rPr lang="cs-CZ" sz="2200" dirty="0" err="1" smtClean="0"/>
              <a:t>akončí</a:t>
            </a:r>
            <a:r>
              <a:rPr lang="cs-CZ" sz="2200" dirty="0" smtClean="0"/>
              <a:t> </a:t>
            </a:r>
            <a:r>
              <a:rPr lang="cs-CZ" sz="2200" dirty="0" smtClean="0"/>
              <a:t>640 KB.</a:t>
            </a:r>
          </a:p>
          <a:p>
            <a:pPr lvl="1">
              <a:buClr>
                <a:srgbClr val="0070C0"/>
              </a:buClr>
            </a:pPr>
            <a:r>
              <a:rPr lang="cs-CZ" sz="2200" dirty="0" smtClean="0"/>
              <a:t>nemá význam pro 32 bit aplikace pro Windows.</a:t>
            </a:r>
          </a:p>
          <a:p>
            <a:pPr lvl="1">
              <a:buClr>
                <a:srgbClr val="0070C0"/>
              </a:buClr>
            </a:pPr>
            <a:r>
              <a:rPr lang="cs-CZ" sz="2200" dirty="0" smtClean="0"/>
              <a:t>platná pro 16 bit aplikace pro MS DOS.</a:t>
            </a:r>
          </a:p>
          <a:p>
            <a:pPr lvl="1">
              <a:buClr>
                <a:srgbClr val="0070C0"/>
              </a:buClr>
            </a:pPr>
            <a:r>
              <a:rPr lang="cs-CZ" sz="2200" dirty="0" smtClean="0"/>
              <a:t>rezidentní programy (souborové manažery, antivirové programy).</a:t>
            </a:r>
          </a:p>
          <a:p>
            <a:pPr lvl="1">
              <a:buClr>
                <a:srgbClr val="0070C0"/>
              </a:buClr>
            </a:pPr>
            <a:r>
              <a:rPr lang="cs-CZ" sz="2200" dirty="0" smtClean="0"/>
              <a:t>Ovládače zařízení ( HW zařízení - pro CD, lepší správa paměti).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Rezervovaná paměť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093758"/>
          </a:xfrm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</a:pPr>
            <a:r>
              <a:rPr lang="cs-CZ" sz="2600" dirty="0" smtClean="0"/>
              <a:t>Od 640 KB – 1MB</a:t>
            </a:r>
          </a:p>
          <a:p>
            <a:pPr>
              <a:buClr>
                <a:srgbClr val="0070C0"/>
              </a:buClr>
            </a:pPr>
            <a:r>
              <a:rPr lang="cs-CZ" sz="2600" dirty="0" smtClean="0"/>
              <a:t>Určená pro technické prostředky počítače.</a:t>
            </a:r>
          </a:p>
          <a:p>
            <a:pPr>
              <a:buClr>
                <a:srgbClr val="0070C0"/>
              </a:buClr>
            </a:pPr>
            <a:r>
              <a:rPr lang="cs-CZ" sz="2600" dirty="0" smtClean="0"/>
              <a:t>V paměti neumějí pracovat žádné programy.</a:t>
            </a:r>
          </a:p>
          <a:p>
            <a:pPr>
              <a:buClr>
                <a:srgbClr val="0070C0"/>
              </a:buClr>
            </a:pPr>
            <a:r>
              <a:rPr lang="cs-CZ" sz="2600" dirty="0" smtClean="0"/>
              <a:t>Prostor pro práci grafické karty .</a:t>
            </a:r>
          </a:p>
          <a:p>
            <a:pPr>
              <a:buClr>
                <a:srgbClr val="0070C0"/>
              </a:buClr>
            </a:pPr>
            <a:r>
              <a:rPr lang="cs-CZ" sz="2600" dirty="0" smtClean="0"/>
              <a:t>Systémový BIOS.</a:t>
            </a:r>
          </a:p>
          <a:p>
            <a:pPr>
              <a:buClr>
                <a:srgbClr val="0070C0"/>
              </a:buClr>
            </a:pPr>
            <a:r>
              <a:rPr lang="cs-CZ" sz="2600" dirty="0" smtClean="0"/>
              <a:t>Prostor pro práci </a:t>
            </a:r>
            <a:r>
              <a:rPr lang="cs-CZ" sz="2600" dirty="0" err="1" smtClean="0"/>
              <a:t>BIOSu</a:t>
            </a:r>
            <a:r>
              <a:rPr lang="cs-CZ" sz="2600" dirty="0" smtClean="0"/>
              <a:t> rozšiřujících deskách.</a:t>
            </a:r>
          </a:p>
          <a:p>
            <a:pPr>
              <a:buClr>
                <a:srgbClr val="0070C0"/>
              </a:buClr>
            </a:pPr>
            <a:r>
              <a:rPr lang="cs-CZ" sz="2600" dirty="0" smtClean="0"/>
              <a:t>UMA (</a:t>
            </a:r>
            <a:r>
              <a:rPr lang="cs-CZ" sz="2600" dirty="0" err="1" smtClean="0"/>
              <a:t>Upper</a:t>
            </a:r>
            <a:r>
              <a:rPr lang="cs-CZ" sz="2600" dirty="0" smtClean="0"/>
              <a:t> </a:t>
            </a:r>
            <a:r>
              <a:rPr lang="cs-CZ" sz="2600" dirty="0" err="1" smtClean="0"/>
              <a:t>Memory</a:t>
            </a:r>
            <a:r>
              <a:rPr lang="cs-CZ" sz="2600" dirty="0" smtClean="0"/>
              <a:t> Access) </a:t>
            </a:r>
            <a:endParaRPr lang="cs-CZ" sz="2200" dirty="0" smtClean="0"/>
          </a:p>
          <a:p>
            <a:pPr lvl="1">
              <a:buClr>
                <a:srgbClr val="0070C0"/>
              </a:buClr>
            </a:pPr>
            <a:r>
              <a:rPr lang="cs-CZ" sz="2600" dirty="0" smtClean="0"/>
              <a:t>volný prostor v rezervované paměti.</a:t>
            </a:r>
          </a:p>
          <a:p>
            <a:pPr lvl="1">
              <a:buClr>
                <a:srgbClr val="0070C0"/>
              </a:buClr>
            </a:pPr>
            <a:r>
              <a:rPr lang="cs-CZ" sz="2600" dirty="0" smtClean="0"/>
              <a:t>Velikost závisí na počtu instalovaných rozšiřujících karet.</a:t>
            </a:r>
          </a:p>
          <a:p>
            <a:pPr lvl="1">
              <a:buClr>
                <a:srgbClr val="0070C0"/>
              </a:buClr>
            </a:pPr>
            <a:r>
              <a:rPr lang="cs-CZ" sz="2600" dirty="0" smtClean="0"/>
              <a:t>úspora konvenční paměti.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Rezervovaná paměť (640 – 1024 KB)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757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/>
              <a:t>Správce zařízení: tento počítač –vlastnosti – správce</a:t>
            </a:r>
          </a:p>
          <a:p>
            <a:pPr>
              <a:buNone/>
            </a:pPr>
            <a:r>
              <a:rPr lang="cs-CZ" sz="2400" dirty="0" smtClean="0"/>
              <a:t>zařízení</a:t>
            </a: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28800"/>
            <a:ext cx="366905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Paměť </a:t>
            </a:r>
            <a:r>
              <a:rPr lang="cs-CZ" sz="3600" b="1" dirty="0" smtClean="0">
                <a:solidFill>
                  <a:srgbClr val="0070C0"/>
                </a:solidFill>
              </a:rPr>
              <a:t>nad </a:t>
            </a:r>
            <a:r>
              <a:rPr lang="cs-CZ" sz="3600" b="1" dirty="0" smtClean="0">
                <a:solidFill>
                  <a:srgbClr val="0070C0"/>
                </a:solidFill>
              </a:rPr>
              <a:t>1 MB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142985"/>
            <a:ext cx="8229600" cy="285752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cs-CZ" sz="2400" dirty="0" smtClean="0"/>
              <a:t>Netýká se Windows a dnešních aplikací</a:t>
            </a:r>
          </a:p>
          <a:p>
            <a:pPr>
              <a:buClr>
                <a:srgbClr val="0070C0"/>
              </a:buClr>
            </a:pPr>
            <a:r>
              <a:rPr lang="cs-CZ" sz="2400" dirty="0" smtClean="0"/>
              <a:t>Programy </a:t>
            </a:r>
            <a:r>
              <a:rPr lang="cs-CZ" sz="2400" dirty="0" err="1" smtClean="0"/>
              <a:t>DOSu</a:t>
            </a:r>
            <a:r>
              <a:rPr lang="cs-CZ" sz="2400" dirty="0" smtClean="0"/>
              <a:t> – paměť nad 1024 </a:t>
            </a:r>
            <a:r>
              <a:rPr lang="cs-CZ" sz="2400" dirty="0" smtClean="0"/>
              <a:t>KB mohly paměť využívat pomocí tzv. paměťových </a:t>
            </a:r>
            <a:r>
              <a:rPr lang="cs-CZ" sz="2400" dirty="0" smtClean="0"/>
              <a:t>manažerů</a:t>
            </a:r>
          </a:p>
          <a:p>
            <a:pPr lvl="1">
              <a:buClr>
                <a:srgbClr val="0070C0"/>
              </a:buClr>
              <a:buNone/>
            </a:pPr>
            <a:r>
              <a:rPr lang="cs-CZ" sz="2400" dirty="0" smtClean="0"/>
              <a:t>Dva principy :</a:t>
            </a:r>
          </a:p>
          <a:p>
            <a:pPr lvl="1">
              <a:buClr>
                <a:srgbClr val="0070C0"/>
              </a:buClr>
            </a:pPr>
            <a:r>
              <a:rPr lang="cs-CZ" sz="2400" dirty="0" smtClean="0"/>
              <a:t>Stránkový manažer (EMM, EMS).</a:t>
            </a:r>
          </a:p>
          <a:p>
            <a:pPr lvl="1">
              <a:buClr>
                <a:srgbClr val="0070C0"/>
              </a:buClr>
            </a:pPr>
            <a:r>
              <a:rPr lang="cs-CZ" sz="2400" dirty="0" smtClean="0"/>
              <a:t>Nestránkový manažer (XMM, XMS).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rgbClr val="0070C0"/>
                </a:solidFill>
              </a:rPr>
              <a:t>Práce s pamětí Windows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142984"/>
            <a:ext cx="3786214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600" dirty="0" smtClean="0"/>
              <a:t>Operační systém používá</a:t>
            </a:r>
          </a:p>
          <a:p>
            <a:pPr>
              <a:buNone/>
            </a:pPr>
            <a:r>
              <a:rPr lang="cs-CZ" sz="2600" dirty="0" smtClean="0"/>
              <a:t>určité technologie: </a:t>
            </a:r>
          </a:p>
          <a:p>
            <a:pPr>
              <a:buClr>
                <a:srgbClr val="0070C0"/>
              </a:buClr>
            </a:pPr>
            <a:r>
              <a:rPr lang="cs-CZ" sz="2600" dirty="0" smtClean="0"/>
              <a:t>MULTITASKING</a:t>
            </a:r>
          </a:p>
          <a:p>
            <a:pPr lvl="1">
              <a:buClr>
                <a:srgbClr val="0070C0"/>
              </a:buClr>
            </a:pPr>
            <a:r>
              <a:rPr lang="cs-CZ" sz="2600" dirty="0" smtClean="0"/>
              <a:t>Zpracování více programů najednou </a:t>
            </a:r>
          </a:p>
          <a:p>
            <a:pPr lvl="1">
              <a:buClr>
                <a:srgbClr val="0070C0"/>
              </a:buClr>
            </a:pPr>
            <a:r>
              <a:rPr lang="cs-CZ" sz="2600" dirty="0" smtClean="0"/>
              <a:t>Přepínání mezi programy</a:t>
            </a:r>
          </a:p>
          <a:p>
            <a:pPr lvl="1">
              <a:buClr>
                <a:srgbClr val="0070C0"/>
              </a:buClr>
            </a:pPr>
            <a:r>
              <a:rPr lang="cs-CZ" sz="2600" dirty="0" smtClean="0"/>
              <a:t>Způsoby přidělení času</a:t>
            </a:r>
          </a:p>
          <a:p>
            <a:pPr lvl="2">
              <a:buClr>
                <a:srgbClr val="0070C0"/>
              </a:buClr>
            </a:pPr>
            <a:r>
              <a:rPr lang="cs-CZ" sz="2600" dirty="0" smtClean="0"/>
              <a:t>Kooperativní</a:t>
            </a:r>
          </a:p>
          <a:p>
            <a:pPr lvl="2">
              <a:buClr>
                <a:srgbClr val="0070C0"/>
              </a:buClr>
            </a:pPr>
            <a:r>
              <a:rPr lang="cs-CZ" sz="2600" dirty="0" smtClean="0"/>
              <a:t>Preemptivní</a:t>
            </a:r>
          </a:p>
          <a:p>
            <a:pPr>
              <a:buClr>
                <a:srgbClr val="0070C0"/>
              </a:buClr>
            </a:pPr>
            <a:r>
              <a:rPr lang="cs-CZ" sz="2600" dirty="0" smtClean="0"/>
              <a:t>Vyladění výkonu</a:t>
            </a:r>
          </a:p>
          <a:p>
            <a:pPr>
              <a:buClr>
                <a:srgbClr val="0070C0"/>
              </a:buClr>
              <a:buNone/>
            </a:pPr>
            <a:r>
              <a:rPr lang="cs-CZ" sz="1900" dirty="0" smtClean="0"/>
              <a:t>(Vlastnosti systému: tento počítač, vlastnosti , upřesnit)</a:t>
            </a:r>
          </a:p>
          <a:p>
            <a:pPr lvl="1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357298"/>
            <a:ext cx="4440761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Sledování paměti operačního systému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4215412" cy="4572031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0070C0"/>
              </a:buClr>
            </a:pPr>
            <a:r>
              <a:rPr lang="cs-CZ" sz="2400" dirty="0" smtClean="0"/>
              <a:t>Nedostatek paměti – zpomalení OS</a:t>
            </a:r>
          </a:p>
          <a:p>
            <a:pPr>
              <a:buClr>
                <a:srgbClr val="0070C0"/>
              </a:buClr>
            </a:pPr>
            <a:r>
              <a:rPr lang="cs-CZ" sz="2400" dirty="0" smtClean="0"/>
              <a:t>Stránkovací prostor </a:t>
            </a:r>
          </a:p>
          <a:p>
            <a:pPr lvl="1">
              <a:buClr>
                <a:srgbClr val="0070C0"/>
              </a:buClr>
            </a:pPr>
            <a:r>
              <a:rPr lang="cs-CZ" sz="2400" dirty="0" smtClean="0"/>
              <a:t>přesun momentálně nepotřebných dat z RAM </a:t>
            </a:r>
            <a:r>
              <a:rPr lang="cs-CZ" sz="2400" dirty="0" smtClean="0"/>
              <a:t>na HD</a:t>
            </a:r>
            <a:endParaRPr lang="cs-CZ" sz="2400" dirty="0" smtClean="0"/>
          </a:p>
          <a:p>
            <a:pPr lvl="1">
              <a:buClr>
                <a:srgbClr val="0070C0"/>
              </a:buClr>
            </a:pPr>
            <a:r>
              <a:rPr lang="cs-CZ" sz="2400" dirty="0" smtClean="0"/>
              <a:t>soubor </a:t>
            </a:r>
            <a:r>
              <a:rPr lang="cs-CZ" sz="2400" dirty="0" smtClean="0"/>
              <a:t>jinak nazýváme </a:t>
            </a:r>
            <a:r>
              <a:rPr lang="cs-CZ" sz="2400" b="1" dirty="0" smtClean="0"/>
              <a:t>Swapovací</a:t>
            </a:r>
            <a:r>
              <a:rPr lang="cs-CZ" sz="2400" dirty="0" smtClean="0"/>
              <a:t> soubor nebo virtuální paměť.</a:t>
            </a:r>
          </a:p>
          <a:p>
            <a:pPr lvl="1">
              <a:buClr>
                <a:srgbClr val="0070C0"/>
              </a:buClr>
            </a:pPr>
            <a:r>
              <a:rPr lang="cs-CZ" sz="2400" dirty="0" smtClean="0"/>
              <a:t>skrytý </a:t>
            </a:r>
            <a:r>
              <a:rPr lang="cs-CZ" sz="2400" dirty="0" smtClean="0"/>
              <a:t>soubor </a:t>
            </a:r>
            <a:r>
              <a:rPr lang="cs-CZ" sz="2400" dirty="0" smtClean="0"/>
              <a:t>pagefile.sys  </a:t>
            </a:r>
            <a:br>
              <a:rPr lang="cs-CZ" sz="2400" dirty="0" smtClean="0"/>
            </a:br>
            <a:r>
              <a:rPr lang="cs-CZ" sz="2400" dirty="0" smtClean="0"/>
              <a:t>(</a:t>
            </a:r>
            <a:r>
              <a:rPr lang="cs-CZ" sz="2400" dirty="0" smtClean="0"/>
              <a:t>1,5 násobek </a:t>
            </a:r>
            <a:r>
              <a:rPr lang="cs-CZ" sz="2400" dirty="0" smtClean="0"/>
              <a:t>RAM – WXP,</a:t>
            </a:r>
            <a:br>
              <a:rPr lang="cs-CZ" sz="2400" dirty="0" smtClean="0"/>
            </a:br>
            <a:r>
              <a:rPr lang="cs-CZ" sz="2400" dirty="0" smtClean="0"/>
              <a:t>3 násobek RAM – W7)</a:t>
            </a:r>
            <a:endParaRPr lang="cs-CZ" sz="2400" dirty="0" smtClean="0"/>
          </a:p>
          <a:p>
            <a:pPr lvl="1">
              <a:buClr>
                <a:srgbClr val="002060"/>
              </a:buClr>
            </a:pPr>
            <a:endParaRPr lang="cs-CZ" sz="2400" dirty="0" smtClean="0"/>
          </a:p>
          <a:p>
            <a:pPr>
              <a:buClr>
                <a:srgbClr val="002060"/>
              </a:buClr>
              <a:buNone/>
            </a:pPr>
            <a:r>
              <a:rPr lang="cs-CZ" sz="1900" dirty="0" smtClean="0"/>
              <a:t>Virtuální paměť: tento počítač -</a:t>
            </a:r>
          </a:p>
          <a:p>
            <a:pPr>
              <a:buNone/>
            </a:pPr>
            <a:r>
              <a:rPr lang="cs-CZ" sz="1900" dirty="0" smtClean="0"/>
              <a:t>Vlastnosti - upřesnit – výkon</a:t>
            </a:r>
          </a:p>
          <a:p>
            <a:pPr>
              <a:buNone/>
            </a:pPr>
            <a:r>
              <a:rPr lang="cs-CZ" sz="1900" dirty="0" smtClean="0"/>
              <a:t>(tlačítko nastavení) – upřesnit –</a:t>
            </a:r>
          </a:p>
          <a:p>
            <a:pPr>
              <a:buNone/>
            </a:pPr>
            <a:r>
              <a:rPr lang="cs-CZ" sz="1900" dirty="0" smtClean="0"/>
              <a:t>virtuální paměť (změnit)</a:t>
            </a:r>
          </a:p>
          <a:p>
            <a:pPr lvl="1"/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214422"/>
            <a:ext cx="399067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Sledování paměti ve Windows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14422"/>
            <a:ext cx="4714908" cy="5072098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0070C0"/>
              </a:buClr>
            </a:pPr>
            <a:r>
              <a:rPr lang="cs-CZ" sz="2800" dirty="0" smtClean="0"/>
              <a:t>Ctrl + Alt + </a:t>
            </a:r>
            <a:r>
              <a:rPr lang="cs-CZ" sz="2800" dirty="0" err="1" smtClean="0"/>
              <a:t>Delete</a:t>
            </a:r>
            <a:r>
              <a:rPr lang="cs-CZ" sz="2800" dirty="0" smtClean="0"/>
              <a:t> – správce úloh</a:t>
            </a:r>
          </a:p>
          <a:p>
            <a:pPr>
              <a:buClr>
                <a:srgbClr val="0070C0"/>
              </a:buClr>
            </a:pPr>
            <a:r>
              <a:rPr lang="cs-CZ" sz="2800" dirty="0" smtClean="0"/>
              <a:t>Fyzická paměť</a:t>
            </a:r>
          </a:p>
          <a:p>
            <a:pPr lvl="1">
              <a:buClr>
                <a:srgbClr val="0070C0"/>
              </a:buClr>
            </a:pPr>
            <a:r>
              <a:rPr lang="cs-CZ" dirty="0" smtClean="0"/>
              <a:t>Celkem = velikost operační paměti</a:t>
            </a:r>
          </a:p>
          <a:p>
            <a:pPr lvl="1">
              <a:buClr>
                <a:srgbClr val="0070C0"/>
              </a:buClr>
            </a:pPr>
            <a:r>
              <a:rPr lang="cs-CZ" dirty="0" smtClean="0"/>
              <a:t>K dispozici = volná paměť</a:t>
            </a:r>
          </a:p>
          <a:p>
            <a:pPr lvl="1">
              <a:buClr>
                <a:srgbClr val="0070C0"/>
              </a:buClr>
            </a:pPr>
            <a:r>
              <a:rPr lang="cs-CZ" dirty="0" err="1" smtClean="0"/>
              <a:t>Mezipaměť</a:t>
            </a:r>
            <a:r>
              <a:rPr lang="cs-CZ" dirty="0" smtClean="0"/>
              <a:t> = pro naposledy použité dokumenty a SW</a:t>
            </a:r>
          </a:p>
          <a:p>
            <a:pPr>
              <a:buClr>
                <a:srgbClr val="0070C0"/>
              </a:buClr>
            </a:pPr>
            <a:r>
              <a:rPr lang="cs-CZ" sz="2800" dirty="0" smtClean="0"/>
              <a:t>Paměť jádra</a:t>
            </a:r>
          </a:p>
          <a:p>
            <a:pPr lvl="1">
              <a:buClr>
                <a:srgbClr val="0070C0"/>
              </a:buClr>
            </a:pPr>
            <a:r>
              <a:rPr lang="cs-CZ" dirty="0" smtClean="0"/>
              <a:t>Celkem = velikost paměti pro obsazení OS</a:t>
            </a:r>
          </a:p>
          <a:p>
            <a:pPr lvl="1">
              <a:buClr>
                <a:srgbClr val="0070C0"/>
              </a:buClr>
            </a:pPr>
            <a:r>
              <a:rPr lang="cs-CZ" dirty="0" smtClean="0"/>
              <a:t>Stránkování = množství paměti jader</a:t>
            </a:r>
          </a:p>
          <a:p>
            <a:pPr lvl="1">
              <a:buClr>
                <a:srgbClr val="0070C0"/>
              </a:buClr>
            </a:pPr>
            <a:r>
              <a:rPr lang="cs-CZ" dirty="0" smtClean="0"/>
              <a:t>Nestránkováno = velikost rezidentní paměti</a:t>
            </a:r>
          </a:p>
          <a:p>
            <a:pPr>
              <a:buClr>
                <a:srgbClr val="0070C0"/>
              </a:buClr>
            </a:pPr>
            <a:r>
              <a:rPr lang="cs-CZ" sz="2800" dirty="0" smtClean="0"/>
              <a:t>Využití paměti</a:t>
            </a:r>
          </a:p>
          <a:p>
            <a:pPr lvl="1">
              <a:buClr>
                <a:srgbClr val="0070C0"/>
              </a:buClr>
            </a:pPr>
            <a:r>
              <a:rPr lang="cs-CZ" dirty="0" smtClean="0"/>
              <a:t>Celkem = právě přidělená paměť OS a programů</a:t>
            </a:r>
          </a:p>
          <a:p>
            <a:pPr lvl="1">
              <a:buClr>
                <a:srgbClr val="0070C0"/>
              </a:buClr>
            </a:pPr>
            <a:r>
              <a:rPr lang="cs-CZ" dirty="0" smtClean="0"/>
              <a:t>Mez = maximální hodnota paměti</a:t>
            </a:r>
          </a:p>
          <a:p>
            <a:pPr lvl="1">
              <a:buClr>
                <a:srgbClr val="0070C0"/>
              </a:buClr>
            </a:pPr>
            <a:r>
              <a:rPr lang="cs-CZ" dirty="0" smtClean="0"/>
              <a:t>Špička = kolik bylo nejvíce obsazeno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0560" y="1285860"/>
            <a:ext cx="427056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8AB7-49A9-48F4-AF07-470B2C16A65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564</Words>
  <Application>Microsoft Office PowerPoint</Application>
  <PresentationFormat>Předvádění na obrazovce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Logická organizace paměti</vt:lpstr>
      <vt:lpstr>Konvenční paměť (0 – 640 KB)</vt:lpstr>
      <vt:lpstr>Rezervovaná paměť</vt:lpstr>
      <vt:lpstr>Rezervovaná paměť (640 – 1024 KB)</vt:lpstr>
      <vt:lpstr>Paměť nad 1 MB</vt:lpstr>
      <vt:lpstr> Práce s pamětí Windows</vt:lpstr>
      <vt:lpstr>Sledování paměti operačního systému</vt:lpstr>
      <vt:lpstr>Sledování paměti ve Windows</vt:lpstr>
      <vt:lpstr>Použité zdroje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katy</dc:creator>
  <cp:lastModifiedBy>Martin Štorek</cp:lastModifiedBy>
  <cp:revision>30</cp:revision>
  <dcterms:created xsi:type="dcterms:W3CDTF">2012-07-21T15:38:02Z</dcterms:created>
  <dcterms:modified xsi:type="dcterms:W3CDTF">2013-04-04T20:20:40Z</dcterms:modified>
</cp:coreProperties>
</file>