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6" r:id="rId6"/>
    <p:sldId id="265" r:id="rId7"/>
    <p:sldId id="264" r:id="rId8"/>
    <p:sldId id="262" r:id="rId9"/>
    <p:sldId id="263" r:id="rId10"/>
    <p:sldId id="267" r:id="rId11"/>
    <p:sldId id="26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8603FDC-E32A-4AB5-989C-0864C3EAD2B8}" styleName="Styl s motivem 2 – zvýraznění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99" d="100"/>
          <a:sy n="99" d="100"/>
        </p:scale>
        <p:origin x="-2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61A3-AD8A-4D9A-9122-A672221544F1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D540E5F-BA59-449C-84ED-8AC1BA59E7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61A3-AD8A-4D9A-9122-A672221544F1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0E5F-BA59-449C-84ED-8AC1BA59E7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61A3-AD8A-4D9A-9122-A672221544F1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0E5F-BA59-449C-84ED-8AC1BA59E7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61A3-AD8A-4D9A-9122-A672221544F1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D540E5F-BA59-449C-84ED-8AC1BA59E7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61A3-AD8A-4D9A-9122-A672221544F1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0E5F-BA59-449C-84ED-8AC1BA59E7F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61A3-AD8A-4D9A-9122-A672221544F1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0E5F-BA59-449C-84ED-8AC1BA59E7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61A3-AD8A-4D9A-9122-A672221544F1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D540E5F-BA59-449C-84ED-8AC1BA59E7F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61A3-AD8A-4D9A-9122-A672221544F1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0E5F-BA59-449C-84ED-8AC1BA59E7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61A3-AD8A-4D9A-9122-A672221544F1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0E5F-BA59-449C-84ED-8AC1BA59E7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61A3-AD8A-4D9A-9122-A672221544F1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0E5F-BA59-449C-84ED-8AC1BA59E7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61A3-AD8A-4D9A-9122-A672221544F1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0E5F-BA59-449C-84ED-8AC1BA59E7F9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7B061A3-AD8A-4D9A-9122-A672221544F1}" type="datetimeFigureOut">
              <a:rPr lang="cs-CZ" smtClean="0"/>
              <a:t>5.3.2014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540E5F-BA59-449C-84ED-8AC1BA59E7F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3863" y="4941168"/>
            <a:ext cx="5756275" cy="1423987"/>
          </a:xfrm>
          <a:prstGeom prst="rect">
            <a:avLst/>
          </a:prstGeom>
          <a:noFill/>
        </p:spPr>
      </p:pic>
      <p:pic>
        <p:nvPicPr>
          <p:cNvPr id="12290" name="Obrázek 2" descr="logo_kspa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8994" r="4430" b="3265"/>
          <a:stretch>
            <a:fillRect/>
          </a:stretch>
        </p:blipFill>
        <p:spPr bwMode="auto">
          <a:xfrm>
            <a:off x="323528" y="93989"/>
            <a:ext cx="2073384" cy="1167376"/>
          </a:xfrm>
          <a:prstGeom prst="rect">
            <a:avLst/>
          </a:prstGeom>
          <a:noFill/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809836" y="6437947"/>
            <a:ext cx="75243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Tento výukový materiál vznikl v rámci Operačního programu Vzdělávání pro konkurenceschopnost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55776" y="295990"/>
            <a:ext cx="6105832" cy="338554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1. KŠPA Kladno, s. r. o</a:t>
            </a:r>
            <a:r>
              <a:rPr lang="cs-CZ" sz="1600" b="1" i="1" dirty="0" smtClean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., Holandská 2531, 272 </a:t>
            </a: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01 </a:t>
            </a:r>
            <a:r>
              <a:rPr lang="cs-CZ" sz="1600" b="1" i="1" dirty="0" smtClean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Kladno, www.1kspa.cz</a:t>
            </a:r>
            <a:endParaRPr lang="cs-CZ" sz="1100" b="1" i="1" dirty="0">
              <a:solidFill>
                <a:srgbClr val="003366"/>
              </a:solidFill>
              <a:latin typeface="Arial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322696"/>
              </p:ext>
            </p:extLst>
          </p:nvPr>
        </p:nvGraphicFramePr>
        <p:xfrm>
          <a:off x="611560" y="1473200"/>
          <a:ext cx="8050048" cy="316992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088232"/>
                <a:gridCol w="5961816"/>
              </a:tblGrid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projektu: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CZ.1.07/1.5.00/34.0292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VY_22_INOVACE_NEJ</a:t>
                      </a:r>
                      <a:r>
                        <a:rPr lang="cs-CZ" sz="1600" b="1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-GRAMATIKA-05</a:t>
                      </a:r>
                      <a:endParaRPr lang="cs-CZ" sz="1600" b="1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Tematický celek (sada):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NEJ - GRAMATIKA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Téma (název)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Zájmena I.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Předmět: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Německý jazyk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Ročník /  Obor studia: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1. – 4. ročník / všechny obory studia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Autor /</a:t>
                      </a:r>
                      <a:r>
                        <a:rPr kumimoji="0" lang="cs-CZ" sz="1400" b="1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datum vytvoření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Alena Šulgánová, </a:t>
                      </a:r>
                      <a:r>
                        <a:rPr lang="cs-CZ" sz="16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1.1.2014</a:t>
                      </a:r>
                      <a:endParaRPr lang="cs-CZ" sz="16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Anotace: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Studenti se seznámí s osobními, přivlastňovacími a tázacími zájmeny. Zís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kané znalosti si ověří v krátkém testu.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Metodický pokyn:</a:t>
                      </a:r>
                      <a:endParaRPr kumimoji="0" lang="cs-CZ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Prezentace slouží k výkladu nové látky či procvičení a opakování.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635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přeložte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81444" y="476672"/>
            <a:ext cx="4290556" cy="5112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Č</a:t>
            </a:r>
            <a:r>
              <a:rPr lang="cs-CZ" sz="2000" b="1" dirty="0" smtClean="0"/>
              <a:t>í je to kniha?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b="1" dirty="0" smtClean="0"/>
              <a:t>Kterou učitelku máte teď?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b="1" dirty="0" smtClean="0"/>
              <a:t>Koho vidíte?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b="1" dirty="0" smtClean="0"/>
              <a:t>Komu patří to auto?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b="1" dirty="0" smtClean="0"/>
              <a:t>Jaký svetr si koupíš?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b="1" dirty="0" smtClean="0"/>
              <a:t>Co slyšíte?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b="1" dirty="0" smtClean="0"/>
              <a:t>Která kniha je tvá?</a:t>
            </a:r>
            <a:endParaRPr lang="cs-CZ" sz="2000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730" y="476673"/>
            <a:ext cx="4288536" cy="4781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 err="1" smtClean="0">
                <a:solidFill>
                  <a:schemeClr val="accent1">
                    <a:lumMod val="50000"/>
                  </a:schemeClr>
                </a:solidFill>
              </a:rPr>
              <a:t>Wessen</a:t>
            </a:r>
            <a:r>
              <a:rPr lang="cs-CZ" sz="2000" b="1" dirty="0" smtClean="0">
                <a:solidFill>
                  <a:schemeClr val="accent1">
                    <a:lumMod val="50000"/>
                  </a:schemeClr>
                </a:solidFill>
              </a:rPr>
              <a:t> Buch </a:t>
            </a:r>
            <a:r>
              <a:rPr lang="cs-CZ" sz="2000" b="1" dirty="0" err="1" smtClean="0">
                <a:solidFill>
                  <a:schemeClr val="accent1">
                    <a:lumMod val="50000"/>
                  </a:schemeClr>
                </a:solidFill>
              </a:rPr>
              <a:t>ist</a:t>
            </a:r>
            <a:r>
              <a:rPr lang="cs-CZ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000" b="1" dirty="0" err="1" smtClean="0">
                <a:solidFill>
                  <a:schemeClr val="accent1">
                    <a:lumMod val="50000"/>
                  </a:schemeClr>
                </a:solidFill>
              </a:rPr>
              <a:t>das</a:t>
            </a:r>
            <a:r>
              <a:rPr lang="cs-CZ" sz="2000" b="1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pPr marL="0" indent="0">
              <a:buNone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000" b="1" dirty="0" err="1" smtClean="0">
                <a:solidFill>
                  <a:schemeClr val="accent1">
                    <a:lumMod val="50000"/>
                  </a:schemeClr>
                </a:solidFill>
              </a:rPr>
              <a:t>Welche</a:t>
            </a:r>
            <a:r>
              <a:rPr lang="cs-CZ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000" b="1" dirty="0" err="1" smtClean="0">
                <a:solidFill>
                  <a:schemeClr val="accent1">
                    <a:lumMod val="50000"/>
                  </a:schemeClr>
                </a:solidFill>
              </a:rPr>
              <a:t>Lehrerin</a:t>
            </a:r>
            <a:r>
              <a:rPr lang="cs-CZ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000" b="1" dirty="0" err="1" smtClean="0">
                <a:solidFill>
                  <a:schemeClr val="accent1">
                    <a:lumMod val="50000"/>
                  </a:schemeClr>
                </a:solidFill>
              </a:rPr>
              <a:t>habt</a:t>
            </a:r>
            <a:r>
              <a:rPr lang="cs-CZ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000" b="1" dirty="0" err="1" smtClean="0">
                <a:solidFill>
                  <a:schemeClr val="accent1">
                    <a:lumMod val="50000"/>
                  </a:schemeClr>
                </a:solidFill>
              </a:rPr>
              <a:t>ihr</a:t>
            </a:r>
            <a:r>
              <a:rPr lang="cs-CZ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000" b="1" dirty="0" err="1" smtClean="0">
                <a:solidFill>
                  <a:schemeClr val="accent1">
                    <a:lumMod val="50000"/>
                  </a:schemeClr>
                </a:solidFill>
              </a:rPr>
              <a:t>jetzt</a:t>
            </a:r>
            <a:r>
              <a:rPr lang="cs-CZ" sz="2000" b="1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pPr marL="0" indent="0">
              <a:buNone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000" b="1" dirty="0" err="1" smtClean="0">
                <a:solidFill>
                  <a:schemeClr val="accent1">
                    <a:lumMod val="50000"/>
                  </a:schemeClr>
                </a:solidFill>
              </a:rPr>
              <a:t>Wen</a:t>
            </a:r>
            <a:r>
              <a:rPr lang="cs-CZ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000" b="1" dirty="0" err="1" smtClean="0">
                <a:solidFill>
                  <a:schemeClr val="accent1">
                    <a:lumMod val="50000"/>
                  </a:schemeClr>
                </a:solidFill>
              </a:rPr>
              <a:t>siehst</a:t>
            </a:r>
            <a:r>
              <a:rPr lang="cs-CZ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000" b="1" dirty="0" err="1" smtClean="0">
                <a:solidFill>
                  <a:schemeClr val="accent1">
                    <a:lumMod val="50000"/>
                  </a:schemeClr>
                </a:solidFill>
              </a:rPr>
              <a:t>du</a:t>
            </a:r>
            <a:r>
              <a:rPr lang="cs-CZ" sz="2000" b="1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pPr marL="0" indent="0">
              <a:buNone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000" b="1" dirty="0" err="1" smtClean="0">
                <a:solidFill>
                  <a:schemeClr val="accent1">
                    <a:lumMod val="50000"/>
                  </a:schemeClr>
                </a:solidFill>
              </a:rPr>
              <a:t>Wem</a:t>
            </a:r>
            <a:r>
              <a:rPr lang="cs-CZ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000" b="1" dirty="0" err="1" smtClean="0">
                <a:solidFill>
                  <a:schemeClr val="accent1">
                    <a:lumMod val="50000"/>
                  </a:schemeClr>
                </a:solidFill>
              </a:rPr>
              <a:t>gehört</a:t>
            </a:r>
            <a:r>
              <a:rPr lang="cs-CZ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000" b="1" dirty="0" err="1" smtClean="0">
                <a:solidFill>
                  <a:schemeClr val="accent1">
                    <a:lumMod val="50000"/>
                  </a:schemeClr>
                </a:solidFill>
              </a:rPr>
              <a:t>das</a:t>
            </a:r>
            <a:r>
              <a:rPr lang="cs-CZ" sz="2000" b="1" dirty="0" smtClean="0">
                <a:solidFill>
                  <a:schemeClr val="accent1">
                    <a:lumMod val="50000"/>
                  </a:schemeClr>
                </a:solidFill>
              </a:rPr>
              <a:t> Auto?</a:t>
            </a:r>
          </a:p>
          <a:p>
            <a:pPr marL="0" indent="0">
              <a:buNone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000" b="1" dirty="0" err="1" smtClean="0">
                <a:solidFill>
                  <a:schemeClr val="accent1">
                    <a:lumMod val="50000"/>
                  </a:schemeClr>
                </a:solidFill>
              </a:rPr>
              <a:t>Was</a:t>
            </a:r>
            <a:r>
              <a:rPr lang="cs-CZ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000" b="1" dirty="0" err="1" smtClean="0">
                <a:solidFill>
                  <a:schemeClr val="accent1">
                    <a:lumMod val="50000"/>
                  </a:schemeClr>
                </a:solidFill>
              </a:rPr>
              <a:t>für</a:t>
            </a:r>
            <a:r>
              <a:rPr lang="cs-CZ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000" b="1" dirty="0" err="1" smtClean="0">
                <a:solidFill>
                  <a:schemeClr val="accent1">
                    <a:lumMod val="50000"/>
                  </a:schemeClr>
                </a:solidFill>
              </a:rPr>
              <a:t>einen</a:t>
            </a:r>
            <a:r>
              <a:rPr lang="cs-CZ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000" b="1" dirty="0" err="1" smtClean="0">
                <a:solidFill>
                  <a:schemeClr val="accent1">
                    <a:lumMod val="50000"/>
                  </a:schemeClr>
                </a:solidFill>
              </a:rPr>
              <a:t>Pulli</a:t>
            </a:r>
            <a:r>
              <a:rPr lang="cs-CZ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000" b="1" dirty="0" err="1" smtClean="0">
                <a:solidFill>
                  <a:schemeClr val="accent1">
                    <a:lumMod val="50000"/>
                  </a:schemeClr>
                </a:solidFill>
              </a:rPr>
              <a:t>kaufst</a:t>
            </a:r>
            <a:r>
              <a:rPr lang="cs-CZ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000" b="1" dirty="0" err="1" smtClean="0">
                <a:solidFill>
                  <a:schemeClr val="accent1">
                    <a:lumMod val="50000"/>
                  </a:schemeClr>
                </a:solidFill>
              </a:rPr>
              <a:t>du</a:t>
            </a:r>
            <a:r>
              <a:rPr lang="cs-CZ" sz="2000" b="1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pPr marL="0" indent="0">
              <a:buNone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000" b="1" dirty="0" err="1" smtClean="0">
                <a:solidFill>
                  <a:schemeClr val="accent1">
                    <a:lumMod val="50000"/>
                  </a:schemeClr>
                </a:solidFill>
              </a:rPr>
              <a:t>Was</a:t>
            </a:r>
            <a:r>
              <a:rPr lang="cs-CZ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000" b="1" dirty="0" err="1" smtClean="0">
                <a:solidFill>
                  <a:schemeClr val="accent1">
                    <a:lumMod val="50000"/>
                  </a:schemeClr>
                </a:solidFill>
              </a:rPr>
              <a:t>hörst</a:t>
            </a:r>
            <a:r>
              <a:rPr lang="cs-CZ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000" b="1" dirty="0" err="1" smtClean="0">
                <a:solidFill>
                  <a:schemeClr val="accent1">
                    <a:lumMod val="50000"/>
                  </a:schemeClr>
                </a:solidFill>
              </a:rPr>
              <a:t>du</a:t>
            </a:r>
            <a:r>
              <a:rPr lang="cs-CZ" sz="2000" b="1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pPr marL="0" indent="0">
              <a:buNone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000" b="1" dirty="0" err="1" smtClean="0">
                <a:solidFill>
                  <a:schemeClr val="accent1">
                    <a:lumMod val="50000"/>
                  </a:schemeClr>
                </a:solidFill>
              </a:rPr>
              <a:t>Welches</a:t>
            </a:r>
            <a:r>
              <a:rPr lang="cs-CZ" sz="2000" b="1" dirty="0" smtClean="0">
                <a:solidFill>
                  <a:schemeClr val="accent1">
                    <a:lumMod val="50000"/>
                  </a:schemeClr>
                </a:solidFill>
              </a:rPr>
              <a:t> Buch </a:t>
            </a:r>
            <a:r>
              <a:rPr lang="cs-CZ" sz="2000" b="1" dirty="0" err="1" smtClean="0">
                <a:solidFill>
                  <a:schemeClr val="accent1">
                    <a:lumMod val="50000"/>
                  </a:schemeClr>
                </a:solidFill>
              </a:rPr>
              <a:t>ist</a:t>
            </a:r>
            <a:r>
              <a:rPr lang="cs-CZ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000" b="1" dirty="0" err="1" smtClean="0">
                <a:solidFill>
                  <a:schemeClr val="accent1">
                    <a:lumMod val="50000"/>
                  </a:schemeClr>
                </a:solidFill>
              </a:rPr>
              <a:t>das</a:t>
            </a:r>
            <a:r>
              <a:rPr lang="cs-CZ" sz="2000" b="1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91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3863" y="5157192"/>
            <a:ext cx="5756275" cy="1423987"/>
          </a:xfrm>
          <a:prstGeom prst="rect">
            <a:avLst/>
          </a:prstGeom>
          <a:noFill/>
        </p:spPr>
      </p:pic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3568" y="4591472"/>
            <a:ext cx="7848871" cy="4937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Materiály jsou určeny pro bezplatné používání pro potřeby výuky a vzdělávání na všech typech škol a školských zařízení. Jakékoli další využití podléhá autorskému zákonu.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Použité zdroje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024337"/>
          </a:xfrm>
        </p:spPr>
        <p:txBody>
          <a:bodyPr>
            <a:normAutofit/>
          </a:bodyPr>
          <a:lstStyle/>
          <a:p>
            <a:r>
              <a:rPr lang="cs-CZ" sz="1400" dirty="0" smtClean="0"/>
              <a:t>Česko </a:t>
            </a:r>
            <a:r>
              <a:rPr lang="cs-CZ" sz="1400" dirty="0" smtClean="0"/>
              <a:t>– </a:t>
            </a:r>
            <a:r>
              <a:rPr lang="cs-CZ" sz="1400" dirty="0" err="1" smtClean="0"/>
              <a:t>němcký</a:t>
            </a:r>
            <a:r>
              <a:rPr lang="cs-CZ" sz="1400" dirty="0" smtClean="0"/>
              <a:t>, </a:t>
            </a:r>
            <a:r>
              <a:rPr lang="cs-CZ" sz="1400" dirty="0" err="1" smtClean="0"/>
              <a:t>německo</a:t>
            </a:r>
            <a:r>
              <a:rPr lang="cs-CZ" sz="1400" dirty="0" smtClean="0"/>
              <a:t> – český slovník, Nakladatelství Olomouc, kolektiv autorů, vydáno v roce 1997,  ISBN 80-7182-008-3</a:t>
            </a: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endParaRPr lang="cs-CZ" sz="1400" dirty="0" smtClean="0"/>
          </a:p>
          <a:p>
            <a:endParaRPr lang="cs-CZ" sz="1400" dirty="0"/>
          </a:p>
          <a:p>
            <a:endParaRPr lang="cs-CZ" sz="1400" dirty="0" smtClean="0"/>
          </a:p>
          <a:p>
            <a:endParaRPr lang="cs-CZ" sz="1400" dirty="0"/>
          </a:p>
          <a:p>
            <a:endParaRPr lang="cs-CZ" sz="1400" dirty="0" smtClean="0"/>
          </a:p>
          <a:p>
            <a:endParaRPr lang="cs-CZ" sz="1400" dirty="0"/>
          </a:p>
          <a:p>
            <a:endParaRPr lang="cs-CZ" sz="1400" dirty="0" smtClean="0"/>
          </a:p>
          <a:p>
            <a:endParaRPr lang="cs-CZ" sz="1400" dirty="0"/>
          </a:p>
          <a:p>
            <a:endParaRPr lang="cs-CZ" sz="1400" dirty="0" smtClean="0"/>
          </a:p>
          <a:p>
            <a:endParaRPr lang="cs-CZ" sz="1400" dirty="0" smtClean="0"/>
          </a:p>
          <a:p>
            <a:pPr>
              <a:buNone/>
            </a:pPr>
            <a:endParaRPr lang="cs-CZ" sz="1400" b="0" dirty="0"/>
          </a:p>
        </p:txBody>
      </p:sp>
    </p:spTree>
    <p:extLst>
      <p:ext uri="{BB962C8B-B14F-4D97-AF65-F5344CB8AC3E}">
        <p14:creationId xmlns:p14="http://schemas.microsoft.com/office/powerpoint/2010/main" val="1061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Zájmena</a:t>
            </a:r>
            <a:br>
              <a:rPr lang="cs-CZ" dirty="0" smtClean="0"/>
            </a:br>
            <a:r>
              <a:rPr lang="cs-CZ" dirty="0" err="1" smtClean="0"/>
              <a:t>Pronomina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375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ZÁJMEN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V</a:t>
            </a:r>
            <a:r>
              <a:rPr lang="cs-CZ" dirty="0" smtClean="0"/>
              <a:t> němčině rozlišujeme následující zájmena:</a:t>
            </a:r>
          </a:p>
          <a:p>
            <a:pPr marL="0" indent="0">
              <a:buNone/>
            </a:pPr>
            <a:r>
              <a:rPr lang="cs-CZ" dirty="0" smtClean="0"/>
              <a:t> 	</a:t>
            </a:r>
            <a:r>
              <a:rPr lang="cs-CZ" b="1" dirty="0" smtClean="0"/>
              <a:t>osobní</a:t>
            </a:r>
            <a:r>
              <a:rPr lang="cs-CZ" dirty="0" smtClean="0"/>
              <a:t> (</a:t>
            </a:r>
            <a:r>
              <a:rPr lang="cs-CZ" dirty="0" err="1" smtClean="0"/>
              <a:t>ich</a:t>
            </a:r>
            <a:r>
              <a:rPr lang="cs-CZ" dirty="0" smtClean="0"/>
              <a:t>, </a:t>
            </a:r>
            <a:r>
              <a:rPr lang="cs-CZ" dirty="0" err="1" smtClean="0"/>
              <a:t>er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 smtClean="0"/>
              <a:t>zvratná</a:t>
            </a:r>
            <a:r>
              <a:rPr lang="cs-CZ" dirty="0" smtClean="0"/>
              <a:t> (</a:t>
            </a:r>
            <a:r>
              <a:rPr lang="cs-CZ" dirty="0" err="1" smtClean="0"/>
              <a:t>sich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b="1" dirty="0" smtClean="0"/>
              <a:t>přivlastňovací</a:t>
            </a:r>
            <a:r>
              <a:rPr lang="cs-CZ" dirty="0" smtClean="0"/>
              <a:t> (mein)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 smtClean="0"/>
              <a:t>tázací</a:t>
            </a:r>
            <a:r>
              <a:rPr lang="cs-CZ" dirty="0" smtClean="0"/>
              <a:t> (</a:t>
            </a:r>
            <a:r>
              <a:rPr lang="cs-CZ" dirty="0" err="1" smtClean="0"/>
              <a:t>wer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 smtClean="0"/>
              <a:t>ukazovací</a:t>
            </a:r>
            <a:r>
              <a:rPr lang="cs-CZ" dirty="0" smtClean="0"/>
              <a:t> (</a:t>
            </a:r>
            <a:r>
              <a:rPr lang="cs-CZ" dirty="0" err="1" smtClean="0"/>
              <a:t>dieser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 smtClean="0"/>
              <a:t>vztažná</a:t>
            </a:r>
            <a:r>
              <a:rPr lang="cs-CZ" dirty="0" smtClean="0"/>
              <a:t> (der – který)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 smtClean="0"/>
              <a:t>neurčitá</a:t>
            </a:r>
            <a:r>
              <a:rPr lang="cs-CZ" dirty="0" smtClean="0"/>
              <a:t> (</a:t>
            </a:r>
            <a:r>
              <a:rPr lang="cs-CZ" dirty="0" err="1" smtClean="0"/>
              <a:t>jemand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304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86800" cy="838200"/>
          </a:xfrm>
        </p:spPr>
        <p:txBody>
          <a:bodyPr/>
          <a:lstStyle/>
          <a:p>
            <a:r>
              <a:rPr lang="cs-CZ" dirty="0" smtClean="0"/>
              <a:t>osobní zájmena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1916750"/>
              </p:ext>
            </p:extLst>
          </p:nvPr>
        </p:nvGraphicFramePr>
        <p:xfrm>
          <a:off x="323528" y="1124744"/>
          <a:ext cx="8686800" cy="4485640"/>
        </p:xfrm>
        <a:graphic>
          <a:graphicData uri="http://schemas.openxmlformats.org/drawingml/2006/table">
            <a:tbl>
              <a:tblPr firstRow="1" lastCol="1" bandRow="1" bandCol="1">
                <a:tableStyleId>{72833802-FEF1-4C79-8D5D-14CF1EAF98D9}</a:tableStyleId>
              </a:tblPr>
              <a:tblGrid>
                <a:gridCol w="936104"/>
                <a:gridCol w="2016224"/>
                <a:gridCol w="1944216"/>
                <a:gridCol w="2052896"/>
                <a:gridCol w="17373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osoba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1. pád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2.pád</a:t>
                      </a:r>
                      <a:endParaRPr lang="cs-CZ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3.pád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4.pád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meiner</a:t>
                      </a:r>
                      <a:endParaRPr lang="cs-CZ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 smtClean="0"/>
                        <a:t>mir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>
                          <a:solidFill>
                            <a:schemeClr val="tx1"/>
                          </a:solidFill>
                        </a:rPr>
                        <a:t>mich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 smtClean="0">
                          <a:solidFill>
                            <a:schemeClr val="tx1"/>
                          </a:solidFill>
                        </a:rPr>
                        <a:t>du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deiner</a:t>
                      </a:r>
                      <a:endParaRPr lang="cs-CZ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 smtClean="0"/>
                        <a:t>dir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>
                          <a:solidFill>
                            <a:schemeClr val="tx1"/>
                          </a:solidFill>
                        </a:rPr>
                        <a:t>dich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3.m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seiner</a:t>
                      </a:r>
                      <a:endParaRPr lang="cs-CZ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 smtClean="0"/>
                        <a:t>ihm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>
                          <a:solidFill>
                            <a:schemeClr val="tx1"/>
                          </a:solidFill>
                        </a:rPr>
                        <a:t>ihn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    </a:t>
                      </a:r>
                      <a:r>
                        <a:rPr lang="cs-CZ" baseline="0" dirty="0" smtClean="0"/>
                        <a:t>ž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ihrer</a:t>
                      </a:r>
                      <a:endParaRPr lang="cs-CZ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 smtClean="0"/>
                        <a:t>ihr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    </a:t>
                      </a:r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es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seiner</a:t>
                      </a:r>
                      <a:endParaRPr lang="cs-CZ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 smtClean="0"/>
                        <a:t>ihm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es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unser</a:t>
                      </a:r>
                      <a:endParaRPr lang="cs-CZ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 smtClean="0"/>
                        <a:t>uns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>
                          <a:solidFill>
                            <a:schemeClr val="tx1"/>
                          </a:solidFill>
                        </a:rPr>
                        <a:t>uns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euer</a:t>
                      </a:r>
                      <a:endParaRPr lang="cs-CZ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 smtClean="0"/>
                        <a:t>euch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>
                          <a:solidFill>
                            <a:schemeClr val="tx1"/>
                          </a:solidFill>
                        </a:rPr>
                        <a:t>euch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ihrer</a:t>
                      </a:r>
                      <a:endParaRPr lang="cs-CZ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 smtClean="0"/>
                        <a:t>ihnen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vykání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Ihrer</a:t>
                      </a:r>
                      <a:endParaRPr lang="cs-CZ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 smtClean="0"/>
                        <a:t>Ihnen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251520" y="5805264"/>
            <a:ext cx="889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2. pád osobních zájmen se již téměř nepoužívá, je zde uveden pouze pro úplnost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3330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habe</a:t>
            </a:r>
            <a:r>
              <a:rPr lang="cs-CZ" dirty="0" smtClean="0"/>
              <a:t> </a:t>
            </a:r>
            <a:r>
              <a:rPr lang="cs-CZ" dirty="0" err="1" smtClean="0"/>
              <a:t>Hunger</a:t>
            </a:r>
            <a:r>
              <a:rPr lang="cs-CZ" dirty="0" smtClean="0"/>
              <a:t> – </a:t>
            </a:r>
            <a:r>
              <a:rPr lang="cs-CZ" b="1" dirty="0" smtClean="0"/>
              <a:t>Já</a:t>
            </a:r>
            <a:r>
              <a:rPr lang="cs-CZ" dirty="0" smtClean="0"/>
              <a:t> mám hlad.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 smtClean="0"/>
              <a:t>Zeigst</a:t>
            </a:r>
            <a:r>
              <a:rPr lang="cs-CZ" dirty="0" smtClean="0"/>
              <a:t> </a:t>
            </a:r>
            <a:r>
              <a:rPr lang="cs-CZ" dirty="0" err="1" smtClean="0"/>
              <a:t>du</a:t>
            </a:r>
            <a:r>
              <a:rPr lang="cs-CZ" dirty="0" smtClean="0"/>
              <a:t> es </a:t>
            </a:r>
            <a:r>
              <a:rPr lang="cs-CZ" b="1" dirty="0" err="1" smtClean="0"/>
              <a:t>mir</a:t>
            </a:r>
            <a:r>
              <a:rPr lang="cs-CZ" dirty="0" smtClean="0"/>
              <a:t>? – Ukážeš </a:t>
            </a:r>
            <a:r>
              <a:rPr lang="cs-CZ" b="1" dirty="0" smtClean="0"/>
              <a:t>mi</a:t>
            </a:r>
            <a:r>
              <a:rPr lang="cs-CZ" dirty="0" smtClean="0"/>
              <a:t> to?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sehe</a:t>
            </a:r>
            <a:r>
              <a:rPr lang="cs-CZ" dirty="0" smtClean="0"/>
              <a:t> </a:t>
            </a:r>
            <a:r>
              <a:rPr lang="cs-CZ" b="1" dirty="0" err="1" smtClean="0"/>
              <a:t>ihn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Park. – Vidím </a:t>
            </a:r>
            <a:r>
              <a:rPr lang="cs-CZ" b="1" dirty="0" smtClean="0"/>
              <a:t>ho</a:t>
            </a:r>
            <a:r>
              <a:rPr lang="cs-CZ" dirty="0" smtClean="0"/>
              <a:t> v parku.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207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DOPLŇTE SPRÁVNÝ TVAR OSOBNÍHO </a:t>
            </a:r>
            <a:r>
              <a:rPr lang="cs-CZ" dirty="0" smtClean="0"/>
              <a:t>ZÁJMENA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 err="1" smtClean="0"/>
              <a:t>Das</a:t>
            </a:r>
            <a:r>
              <a:rPr lang="cs-CZ" sz="2000" dirty="0" smtClean="0"/>
              <a:t> </a:t>
            </a:r>
            <a:r>
              <a:rPr lang="cs-CZ" sz="2000" dirty="0" err="1" smtClean="0"/>
              <a:t>ist</a:t>
            </a:r>
            <a:r>
              <a:rPr lang="cs-CZ" sz="2000" dirty="0" smtClean="0"/>
              <a:t> Martin. </a:t>
            </a:r>
            <a:r>
              <a:rPr lang="cs-CZ" sz="2000" dirty="0" err="1" smtClean="0"/>
              <a:t>Grüßt</a:t>
            </a:r>
            <a:r>
              <a:rPr lang="cs-CZ" sz="2000" dirty="0" smtClean="0"/>
              <a:t> </a:t>
            </a:r>
            <a:r>
              <a:rPr lang="cs-CZ" sz="2000" dirty="0" err="1" smtClean="0"/>
              <a:t>mit</a:t>
            </a:r>
            <a:r>
              <a:rPr lang="cs-CZ" sz="2000" dirty="0" smtClean="0"/>
              <a:t>               </a:t>
            </a:r>
            <a:r>
              <a:rPr lang="cs-CZ" sz="2000" dirty="0" smtClean="0"/>
              <a:t>!</a:t>
            </a:r>
            <a:r>
              <a:rPr lang="cs-CZ" sz="2000" dirty="0" smtClean="0"/>
              <a:t>				(on)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err="1" smtClean="0"/>
              <a:t>Kennst</a:t>
            </a:r>
            <a:r>
              <a:rPr lang="cs-CZ" sz="2000" dirty="0" smtClean="0"/>
              <a:t> </a:t>
            </a:r>
            <a:r>
              <a:rPr lang="cs-CZ" sz="2000" dirty="0" err="1" smtClean="0"/>
              <a:t>du</a:t>
            </a:r>
            <a:r>
              <a:rPr lang="cs-CZ" sz="2000" dirty="0" smtClean="0"/>
              <a:t> </a:t>
            </a:r>
            <a:r>
              <a:rPr lang="cs-CZ" sz="2000" dirty="0" err="1" smtClean="0"/>
              <a:t>meine</a:t>
            </a:r>
            <a:r>
              <a:rPr lang="cs-CZ" sz="2000" dirty="0" smtClean="0"/>
              <a:t> </a:t>
            </a:r>
            <a:r>
              <a:rPr lang="cs-CZ" sz="2000" dirty="0" err="1" smtClean="0"/>
              <a:t>Familie</a:t>
            </a:r>
            <a:r>
              <a:rPr lang="cs-CZ" sz="2000" dirty="0" smtClean="0"/>
              <a:t>? </a:t>
            </a:r>
            <a:r>
              <a:rPr lang="cs-CZ" sz="2000" dirty="0" err="1" smtClean="0"/>
              <a:t>Kennst</a:t>
            </a:r>
            <a:r>
              <a:rPr lang="cs-CZ" sz="2000" dirty="0" smtClean="0"/>
              <a:t> </a:t>
            </a:r>
            <a:r>
              <a:rPr lang="cs-CZ" sz="2000" dirty="0" err="1" smtClean="0"/>
              <a:t>du</a:t>
            </a:r>
            <a:r>
              <a:rPr lang="cs-CZ" sz="2000" dirty="0" smtClean="0"/>
              <a:t>                ?			(ona)			</a:t>
            </a:r>
            <a:endParaRPr lang="cs-CZ" sz="2000" dirty="0"/>
          </a:p>
          <a:p>
            <a:pPr marL="0" indent="0">
              <a:buNone/>
            </a:pPr>
            <a:r>
              <a:rPr lang="cs-CZ" sz="2000" dirty="0" err="1" smtClean="0"/>
              <a:t>Wir</a:t>
            </a:r>
            <a:r>
              <a:rPr lang="cs-CZ" sz="2000" dirty="0" smtClean="0"/>
              <a:t> </a:t>
            </a:r>
            <a:r>
              <a:rPr lang="cs-CZ" sz="2000" dirty="0" err="1" smtClean="0"/>
              <a:t>sehen</a:t>
            </a:r>
            <a:r>
              <a:rPr lang="cs-CZ" sz="2000" dirty="0" smtClean="0"/>
              <a:t>                  in der </a:t>
            </a:r>
            <a:r>
              <a:rPr lang="cs-CZ" sz="2000" dirty="0" err="1" smtClean="0"/>
              <a:t>Schule</a:t>
            </a:r>
            <a:r>
              <a:rPr lang="cs-CZ" sz="2000" dirty="0" smtClean="0"/>
              <a:t>	.				(ty)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err="1" smtClean="0"/>
              <a:t>Zeigst</a:t>
            </a:r>
            <a:r>
              <a:rPr lang="cs-CZ" sz="2000" dirty="0" smtClean="0"/>
              <a:t> </a:t>
            </a:r>
            <a:r>
              <a:rPr lang="cs-CZ" sz="2000" dirty="0" err="1" smtClean="0"/>
              <a:t>du</a:t>
            </a:r>
            <a:r>
              <a:rPr lang="cs-CZ" sz="2000" dirty="0" smtClean="0"/>
              <a:t> es               ?						(já)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err="1" smtClean="0"/>
              <a:t>Das</a:t>
            </a:r>
            <a:r>
              <a:rPr lang="cs-CZ" sz="2000" dirty="0" smtClean="0"/>
              <a:t> Buch </a:t>
            </a:r>
            <a:r>
              <a:rPr lang="cs-CZ" sz="2000" dirty="0" err="1" smtClean="0"/>
              <a:t>gehört</a:t>
            </a:r>
            <a:r>
              <a:rPr lang="cs-CZ" sz="2000" dirty="0" smtClean="0"/>
              <a:t> dem Mann. </a:t>
            </a:r>
            <a:r>
              <a:rPr lang="cs-CZ" sz="2000" dirty="0" err="1" smtClean="0"/>
              <a:t>Das</a:t>
            </a:r>
            <a:r>
              <a:rPr lang="cs-CZ" sz="2000" dirty="0" smtClean="0"/>
              <a:t> Buch </a:t>
            </a:r>
            <a:r>
              <a:rPr lang="cs-CZ" sz="2000" dirty="0" err="1" smtClean="0"/>
              <a:t>gehört</a:t>
            </a:r>
            <a:r>
              <a:rPr lang="cs-CZ" sz="2000" dirty="0" smtClean="0"/>
              <a:t> 			(on)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err="1" smtClean="0"/>
              <a:t>Sie</a:t>
            </a:r>
            <a:r>
              <a:rPr lang="cs-CZ" sz="2000" dirty="0" smtClean="0"/>
              <a:t> </a:t>
            </a:r>
            <a:r>
              <a:rPr lang="cs-CZ" sz="2000" dirty="0" err="1" smtClean="0"/>
              <a:t>möchte</a:t>
            </a:r>
            <a:r>
              <a:rPr lang="cs-CZ" sz="2000" dirty="0" smtClean="0"/>
              <a:t> </a:t>
            </a:r>
            <a:r>
              <a:rPr lang="cs-CZ" sz="2000" dirty="0" err="1" smtClean="0"/>
              <a:t>nicht</a:t>
            </a:r>
            <a:r>
              <a:rPr lang="cs-CZ" sz="2000" dirty="0" smtClean="0"/>
              <a:t> </a:t>
            </a:r>
            <a:r>
              <a:rPr lang="cs-CZ" sz="2000" dirty="0" err="1" smtClean="0"/>
              <a:t>mit</a:t>
            </a:r>
            <a:r>
              <a:rPr lang="cs-CZ" sz="2000" dirty="0" smtClean="0"/>
              <a:t>                 </a:t>
            </a:r>
            <a:r>
              <a:rPr lang="cs-CZ" sz="2000" dirty="0" err="1" smtClean="0"/>
              <a:t>tanzen</a:t>
            </a:r>
            <a:r>
              <a:rPr lang="cs-CZ" sz="2000" dirty="0" smtClean="0"/>
              <a:t>, oder?			(vy)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Erika </a:t>
            </a:r>
            <a:r>
              <a:rPr lang="cs-CZ" sz="2000" dirty="0" err="1" smtClean="0"/>
              <a:t>kennt</a:t>
            </a:r>
            <a:r>
              <a:rPr lang="cs-CZ" sz="2000" dirty="0" smtClean="0"/>
              <a:t>              </a:t>
            </a:r>
            <a:r>
              <a:rPr lang="cs-CZ" sz="2000" dirty="0" smtClean="0"/>
              <a:t> , </a:t>
            </a:r>
            <a:r>
              <a:rPr lang="cs-CZ" sz="2000" dirty="0" err="1" smtClean="0"/>
              <a:t>Herr</a:t>
            </a:r>
            <a:r>
              <a:rPr lang="cs-CZ" sz="2000" dirty="0" smtClean="0"/>
              <a:t> Neumann.				(Vy)</a:t>
            </a:r>
            <a:endParaRPr lang="cs-CZ" sz="2000" dirty="0"/>
          </a:p>
        </p:txBody>
      </p:sp>
      <p:sp>
        <p:nvSpPr>
          <p:cNvPr id="5" name="Zaoblený obdélník 4"/>
          <p:cNvSpPr/>
          <p:nvPr/>
        </p:nvSpPr>
        <p:spPr>
          <a:xfrm>
            <a:off x="3152407" y="1582634"/>
            <a:ext cx="756000" cy="36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ihm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4398069" y="2348920"/>
            <a:ext cx="756000" cy="36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sie</a:t>
            </a:r>
            <a:endParaRPr lang="cs-CZ" dirty="0"/>
          </a:p>
        </p:txBody>
      </p:sp>
      <p:sp>
        <p:nvSpPr>
          <p:cNvPr id="10" name="Zaoblený obdélník 9"/>
          <p:cNvSpPr/>
          <p:nvPr/>
        </p:nvSpPr>
        <p:spPr>
          <a:xfrm>
            <a:off x="1589757" y="3022081"/>
            <a:ext cx="756000" cy="36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dich</a:t>
            </a:r>
            <a:endParaRPr lang="cs-CZ" dirty="0"/>
          </a:p>
        </p:txBody>
      </p:sp>
      <p:sp>
        <p:nvSpPr>
          <p:cNvPr id="11" name="Zaoblený obdélník 10"/>
          <p:cNvSpPr/>
          <p:nvPr/>
        </p:nvSpPr>
        <p:spPr>
          <a:xfrm>
            <a:off x="1799776" y="3737645"/>
            <a:ext cx="756000" cy="36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mir</a:t>
            </a:r>
            <a:endParaRPr lang="cs-CZ" dirty="0"/>
          </a:p>
        </p:txBody>
      </p:sp>
      <p:sp>
        <p:nvSpPr>
          <p:cNvPr id="12" name="Zaoblený obdélník 11"/>
          <p:cNvSpPr/>
          <p:nvPr/>
        </p:nvSpPr>
        <p:spPr>
          <a:xfrm>
            <a:off x="5436096" y="4437112"/>
            <a:ext cx="756000" cy="36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ihm</a:t>
            </a:r>
            <a:endParaRPr lang="cs-CZ" dirty="0"/>
          </a:p>
        </p:txBody>
      </p:sp>
      <p:sp>
        <p:nvSpPr>
          <p:cNvPr id="13" name="Zaoblený obdélník 12"/>
          <p:cNvSpPr/>
          <p:nvPr/>
        </p:nvSpPr>
        <p:spPr>
          <a:xfrm>
            <a:off x="2720359" y="5157192"/>
            <a:ext cx="756000" cy="36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euch</a:t>
            </a:r>
            <a:endParaRPr lang="cs-CZ" dirty="0"/>
          </a:p>
        </p:txBody>
      </p:sp>
      <p:sp>
        <p:nvSpPr>
          <p:cNvPr id="14" name="Zaoblený obdélník 13"/>
          <p:cNvSpPr/>
          <p:nvPr/>
        </p:nvSpPr>
        <p:spPr>
          <a:xfrm>
            <a:off x="1733773" y="5877312"/>
            <a:ext cx="756000" cy="36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Sie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946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přivlastňovací zájmena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812088" cy="5472608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 smtClean="0"/>
              <a:t>skloňují se v jednotném čísle jako člen neurčitý (</a:t>
            </a:r>
            <a:r>
              <a:rPr lang="cs-CZ" sz="2000" dirty="0" err="1" smtClean="0"/>
              <a:t>ein</a:t>
            </a:r>
            <a:r>
              <a:rPr lang="cs-CZ" sz="2000" dirty="0" smtClean="0"/>
              <a:t>) a v množném jako člen určitý (</a:t>
            </a:r>
            <a:r>
              <a:rPr lang="cs-CZ" sz="2000" dirty="0" err="1" smtClean="0"/>
              <a:t>die</a:t>
            </a:r>
            <a:r>
              <a:rPr lang="cs-CZ" sz="2000" dirty="0" smtClean="0"/>
              <a:t>)</a:t>
            </a:r>
          </a:p>
          <a:p>
            <a:pPr marL="0" indent="0">
              <a:buNone/>
            </a:pPr>
            <a:r>
              <a:rPr lang="cs-CZ" sz="2000" b="1" dirty="0" smtClean="0"/>
              <a:t>mein</a:t>
            </a:r>
            <a:r>
              <a:rPr lang="cs-CZ" sz="2000" dirty="0" smtClean="0"/>
              <a:t> </a:t>
            </a:r>
            <a:r>
              <a:rPr lang="cs-CZ" sz="2000" dirty="0" smtClean="0"/>
              <a:t>– můj	</a:t>
            </a:r>
            <a:r>
              <a:rPr lang="cs-CZ" sz="2000" b="1" dirty="0" err="1" smtClean="0"/>
              <a:t>dein</a:t>
            </a:r>
            <a:r>
              <a:rPr lang="cs-CZ" sz="2000" dirty="0" smtClean="0"/>
              <a:t> </a:t>
            </a:r>
            <a:r>
              <a:rPr lang="cs-CZ" sz="2000" dirty="0" smtClean="0"/>
              <a:t>– </a:t>
            </a:r>
            <a:r>
              <a:rPr lang="cs-CZ" sz="2000" dirty="0" smtClean="0"/>
              <a:t>tvůj	</a:t>
            </a:r>
            <a:r>
              <a:rPr lang="cs-CZ" sz="2000" b="1" dirty="0" err="1" smtClean="0"/>
              <a:t>sein</a:t>
            </a:r>
            <a:r>
              <a:rPr lang="cs-CZ" sz="2000" dirty="0" smtClean="0"/>
              <a:t> </a:t>
            </a:r>
            <a:r>
              <a:rPr lang="cs-CZ" sz="2000" dirty="0" smtClean="0"/>
              <a:t>– </a:t>
            </a:r>
            <a:r>
              <a:rPr lang="cs-CZ" sz="2000" dirty="0" smtClean="0"/>
              <a:t>jeho	</a:t>
            </a:r>
            <a:r>
              <a:rPr lang="cs-CZ" sz="2000" b="1" dirty="0" err="1" smtClean="0"/>
              <a:t>ihr</a:t>
            </a:r>
            <a:r>
              <a:rPr lang="cs-CZ" sz="2000" dirty="0" smtClean="0"/>
              <a:t> </a:t>
            </a:r>
            <a:r>
              <a:rPr lang="cs-CZ" sz="2000" dirty="0" smtClean="0"/>
              <a:t>– </a:t>
            </a:r>
            <a:r>
              <a:rPr lang="cs-CZ" sz="2000" dirty="0" smtClean="0"/>
              <a:t>její</a:t>
            </a:r>
            <a:r>
              <a:rPr lang="cs-CZ" sz="2000" dirty="0"/>
              <a:t>	</a:t>
            </a:r>
            <a:r>
              <a:rPr lang="cs-CZ" sz="2000" b="1" dirty="0" err="1" smtClean="0"/>
              <a:t>sein</a:t>
            </a:r>
            <a:r>
              <a:rPr lang="cs-CZ" sz="2000" dirty="0" smtClean="0"/>
              <a:t> </a:t>
            </a:r>
            <a:r>
              <a:rPr lang="cs-CZ" sz="2000" dirty="0" smtClean="0"/>
              <a:t>– jeho </a:t>
            </a:r>
            <a:r>
              <a:rPr lang="cs-CZ" sz="2000" dirty="0" smtClean="0"/>
              <a:t>(</a:t>
            </a:r>
            <a:r>
              <a:rPr lang="cs-CZ" sz="2000" dirty="0" err="1" smtClean="0"/>
              <a:t>stř.r</a:t>
            </a:r>
            <a:r>
              <a:rPr lang="cs-CZ" sz="2000" dirty="0" smtClean="0"/>
              <a:t>.)</a:t>
            </a:r>
          </a:p>
          <a:p>
            <a:pPr marL="0" indent="0">
              <a:buNone/>
            </a:pPr>
            <a:r>
              <a:rPr lang="cs-CZ" sz="2000" b="1" dirty="0" err="1" smtClean="0"/>
              <a:t>unser</a:t>
            </a:r>
            <a:r>
              <a:rPr lang="cs-CZ" sz="2000" dirty="0" smtClean="0"/>
              <a:t> </a:t>
            </a:r>
            <a:r>
              <a:rPr lang="cs-CZ" sz="2000" dirty="0" smtClean="0"/>
              <a:t>– náš	</a:t>
            </a:r>
            <a:r>
              <a:rPr lang="cs-CZ" sz="2000" b="1" dirty="0" err="1" smtClean="0"/>
              <a:t>euer</a:t>
            </a:r>
            <a:r>
              <a:rPr lang="cs-CZ" sz="2000" dirty="0" smtClean="0"/>
              <a:t> – váš	</a:t>
            </a:r>
            <a:r>
              <a:rPr lang="cs-CZ" sz="2000" b="1" dirty="0" err="1" smtClean="0"/>
              <a:t>ihr</a:t>
            </a:r>
            <a:r>
              <a:rPr lang="cs-CZ" sz="2000" dirty="0" smtClean="0"/>
              <a:t> – jejich</a:t>
            </a:r>
          </a:p>
          <a:p>
            <a:pPr marL="0" indent="0">
              <a:buNone/>
            </a:pPr>
            <a:r>
              <a:rPr lang="cs-CZ" sz="2000" b="1" dirty="0" err="1" smtClean="0"/>
              <a:t>Ihr</a:t>
            </a:r>
            <a:r>
              <a:rPr lang="cs-CZ" sz="2000" dirty="0" smtClean="0"/>
              <a:t> – Váš </a:t>
            </a:r>
            <a:r>
              <a:rPr lang="cs-CZ" sz="2000" dirty="0" smtClean="0"/>
              <a:t>(vykání)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/>
              <a:t>v němčině není výraz pro české svůj, vyjadřuje se tedy přivlastňovacím zájmenem </a:t>
            </a:r>
            <a:r>
              <a:rPr lang="cs-CZ" sz="2000" dirty="0" smtClean="0"/>
              <a:t>příslušné </a:t>
            </a:r>
            <a:r>
              <a:rPr lang="cs-CZ" sz="2000" dirty="0"/>
              <a:t>osoby</a:t>
            </a:r>
          </a:p>
          <a:p>
            <a:r>
              <a:rPr lang="cs-CZ" sz="2000" dirty="0" err="1"/>
              <a:t>Ich</a:t>
            </a:r>
            <a:r>
              <a:rPr lang="cs-CZ" sz="2000" dirty="0"/>
              <a:t> </a:t>
            </a:r>
            <a:r>
              <a:rPr lang="cs-CZ" sz="2000" dirty="0" err="1"/>
              <a:t>fahre</a:t>
            </a:r>
            <a:r>
              <a:rPr lang="cs-CZ" sz="2000" dirty="0"/>
              <a:t> </a:t>
            </a:r>
            <a:r>
              <a:rPr lang="cs-CZ" sz="2000" dirty="0" err="1"/>
              <a:t>mit</a:t>
            </a:r>
            <a:r>
              <a:rPr lang="cs-CZ" sz="2000" dirty="0"/>
              <a:t> </a:t>
            </a:r>
            <a:r>
              <a:rPr lang="cs-CZ" sz="2000" dirty="0" err="1"/>
              <a:t>meinem</a:t>
            </a:r>
            <a:r>
              <a:rPr lang="cs-CZ" sz="2000" dirty="0"/>
              <a:t> Auto – Jedu svým autem</a:t>
            </a:r>
          </a:p>
          <a:p>
            <a:r>
              <a:rPr lang="cs-CZ" sz="2000" dirty="0"/>
              <a:t>Er </a:t>
            </a:r>
            <a:r>
              <a:rPr lang="cs-CZ" sz="2000" dirty="0" err="1"/>
              <a:t>fährt</a:t>
            </a:r>
            <a:r>
              <a:rPr lang="cs-CZ" sz="2000" dirty="0"/>
              <a:t> </a:t>
            </a:r>
            <a:r>
              <a:rPr lang="cs-CZ" sz="2000" dirty="0" err="1"/>
              <a:t>mit</a:t>
            </a:r>
            <a:r>
              <a:rPr lang="cs-CZ" sz="2000" dirty="0"/>
              <a:t> </a:t>
            </a:r>
            <a:r>
              <a:rPr lang="cs-CZ" sz="2000" dirty="0" err="1"/>
              <a:t>seinem</a:t>
            </a:r>
            <a:r>
              <a:rPr lang="cs-CZ" sz="2000" dirty="0"/>
              <a:t> Auto. – On  jede svým autem</a:t>
            </a:r>
          </a:p>
          <a:p>
            <a:r>
              <a:rPr lang="cs-CZ" sz="2000" dirty="0" err="1"/>
              <a:t>Wir</a:t>
            </a:r>
            <a:r>
              <a:rPr lang="cs-CZ" sz="2000" dirty="0"/>
              <a:t> </a:t>
            </a:r>
            <a:r>
              <a:rPr lang="cs-CZ" sz="2000" dirty="0" err="1"/>
              <a:t>fahren</a:t>
            </a:r>
            <a:r>
              <a:rPr lang="cs-CZ" sz="2000" dirty="0"/>
              <a:t> </a:t>
            </a:r>
            <a:r>
              <a:rPr lang="cs-CZ" sz="2000" dirty="0" err="1"/>
              <a:t>mit</a:t>
            </a:r>
            <a:r>
              <a:rPr lang="cs-CZ" sz="2000" dirty="0"/>
              <a:t> </a:t>
            </a:r>
            <a:r>
              <a:rPr lang="cs-CZ" sz="2000" dirty="0" err="1"/>
              <a:t>unserem</a:t>
            </a:r>
            <a:r>
              <a:rPr lang="cs-CZ" sz="2000" dirty="0"/>
              <a:t> Auto – My jedeme svým autem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102984"/>
              </p:ext>
            </p:extLst>
          </p:nvPr>
        </p:nvGraphicFramePr>
        <p:xfrm>
          <a:off x="719572" y="2948032"/>
          <a:ext cx="7704856" cy="18491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872208"/>
                <a:gridCol w="1800200"/>
                <a:gridCol w="2088232"/>
                <a:gridCol w="1944216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mužský rod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ženský</a:t>
                      </a:r>
                      <a:r>
                        <a:rPr lang="cs-CZ" baseline="0" dirty="0" smtClean="0"/>
                        <a:t> rod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střední rod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množné číslo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mein Vater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deine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Mutter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unser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Kind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eure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Kinder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meines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Vaters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deiner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Mutter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unseres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Kindes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eurer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Kinder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meinem</a:t>
                      </a:r>
                      <a:r>
                        <a:rPr lang="cs-CZ" dirty="0" smtClean="0"/>
                        <a:t> Vater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deiner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Mutter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unserem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Kind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euren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Kindern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meinen</a:t>
                      </a:r>
                      <a:r>
                        <a:rPr lang="cs-CZ" baseline="0" dirty="0" smtClean="0"/>
                        <a:t> Vater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deine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Mutter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unser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Kind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eure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Kinder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álný popisek 5"/>
          <p:cNvSpPr/>
          <p:nvPr/>
        </p:nvSpPr>
        <p:spPr>
          <a:xfrm>
            <a:off x="5796136" y="1628800"/>
            <a:ext cx="2160240" cy="1800200"/>
          </a:xfrm>
          <a:prstGeom prst="wedgeEllipseCallou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 zájmen </a:t>
            </a:r>
            <a:r>
              <a:rPr lang="cs-CZ" dirty="0" err="1" smtClean="0"/>
              <a:t>unser</a:t>
            </a:r>
            <a:r>
              <a:rPr lang="cs-CZ" dirty="0" smtClean="0"/>
              <a:t> a  </a:t>
            </a:r>
            <a:r>
              <a:rPr lang="cs-CZ" dirty="0" err="1" smtClean="0"/>
              <a:t>euer</a:t>
            </a:r>
            <a:r>
              <a:rPr lang="cs-CZ" dirty="0" smtClean="0"/>
              <a:t> může být vynecháno kmenové </a:t>
            </a:r>
            <a:r>
              <a:rPr lang="cs-CZ" sz="2400" b="1" dirty="0" smtClean="0"/>
              <a:t>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30318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tázací zájmena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9175425"/>
              </p:ext>
            </p:extLst>
          </p:nvPr>
        </p:nvGraphicFramePr>
        <p:xfrm>
          <a:off x="1907705" y="1412776"/>
          <a:ext cx="5472608" cy="14833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611927"/>
                <a:gridCol w="28606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wer</a:t>
                      </a:r>
                      <a:endParaRPr lang="cs-CZ" dirty="0"/>
                    </a:p>
                  </a:txBody>
                  <a:tcPr marL="250681" marR="25068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kdo</a:t>
                      </a:r>
                      <a:endParaRPr lang="cs-CZ" dirty="0"/>
                    </a:p>
                  </a:txBody>
                  <a:tcPr marL="250681" marR="25068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was</a:t>
                      </a:r>
                      <a:endParaRPr lang="cs-CZ" dirty="0"/>
                    </a:p>
                  </a:txBody>
                  <a:tcPr marL="250681" marR="25068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co</a:t>
                      </a:r>
                      <a:endParaRPr lang="cs-CZ" dirty="0"/>
                    </a:p>
                  </a:txBody>
                  <a:tcPr marL="250681" marR="25068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welcher</a:t>
                      </a:r>
                      <a:endParaRPr lang="cs-CZ" dirty="0"/>
                    </a:p>
                  </a:txBody>
                  <a:tcPr marL="250681" marR="25068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který</a:t>
                      </a:r>
                      <a:endParaRPr lang="cs-CZ" dirty="0"/>
                    </a:p>
                  </a:txBody>
                  <a:tcPr marL="250681" marR="25068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was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für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ein</a:t>
                      </a:r>
                      <a:endParaRPr lang="cs-CZ" dirty="0"/>
                    </a:p>
                  </a:txBody>
                  <a:tcPr marL="250681" marR="25068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jaký</a:t>
                      </a:r>
                    </a:p>
                  </a:txBody>
                  <a:tcPr marL="250681" marR="250681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251520" y="2780928"/>
            <a:ext cx="871296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WER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ptáme se na jednu či více osob všech rodů. Tvar se mění podle jednotlivých pádů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r>
              <a:rPr lang="cs-CZ" dirty="0" smtClean="0"/>
              <a:t> 	1. pád 	</a:t>
            </a:r>
            <a:r>
              <a:rPr lang="cs-CZ" b="1" dirty="0" err="1" smtClean="0"/>
              <a:t>Wer</a:t>
            </a:r>
            <a:r>
              <a:rPr lang="cs-CZ" dirty="0" smtClean="0"/>
              <a:t>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/>
              <a:t>das</a:t>
            </a:r>
            <a:r>
              <a:rPr lang="cs-CZ" dirty="0" smtClean="0"/>
              <a:t>?		</a:t>
            </a:r>
            <a:r>
              <a:rPr lang="cs-CZ" b="1" dirty="0" smtClean="0"/>
              <a:t>Kdo</a:t>
            </a:r>
            <a:r>
              <a:rPr lang="cs-CZ" dirty="0" smtClean="0"/>
              <a:t> je to?</a:t>
            </a:r>
          </a:p>
          <a:p>
            <a:r>
              <a:rPr lang="cs-CZ" dirty="0"/>
              <a:t>	</a:t>
            </a:r>
            <a:r>
              <a:rPr lang="cs-CZ" dirty="0" smtClean="0"/>
              <a:t>2. pád 	</a:t>
            </a:r>
            <a:r>
              <a:rPr lang="cs-CZ" b="1" dirty="0" err="1" smtClean="0"/>
              <a:t>Wessen</a:t>
            </a:r>
            <a:r>
              <a:rPr lang="cs-CZ" dirty="0" smtClean="0"/>
              <a:t> Buch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/>
              <a:t>das</a:t>
            </a:r>
            <a:r>
              <a:rPr lang="cs-CZ" dirty="0" smtClean="0"/>
              <a:t>?	</a:t>
            </a:r>
            <a:r>
              <a:rPr lang="cs-CZ" b="1" dirty="0" smtClean="0"/>
              <a:t>Čí</a:t>
            </a:r>
            <a:r>
              <a:rPr lang="cs-CZ" dirty="0" smtClean="0"/>
              <a:t> je to kniha?</a:t>
            </a:r>
          </a:p>
          <a:p>
            <a:r>
              <a:rPr lang="cs-CZ" dirty="0"/>
              <a:t>	</a:t>
            </a:r>
            <a:r>
              <a:rPr lang="cs-CZ" dirty="0" smtClean="0"/>
              <a:t>3. pád	</a:t>
            </a:r>
            <a:r>
              <a:rPr lang="cs-CZ" b="1" dirty="0" err="1" smtClean="0"/>
              <a:t>Wem</a:t>
            </a:r>
            <a:r>
              <a:rPr lang="cs-CZ" dirty="0" smtClean="0"/>
              <a:t> </a:t>
            </a:r>
            <a:r>
              <a:rPr lang="cs-CZ" dirty="0" err="1" smtClean="0"/>
              <a:t>gehört</a:t>
            </a:r>
            <a:r>
              <a:rPr lang="cs-CZ" dirty="0" smtClean="0"/>
              <a:t> es?		</a:t>
            </a:r>
            <a:r>
              <a:rPr lang="cs-CZ" b="1" dirty="0" smtClean="0"/>
              <a:t>Komu</a:t>
            </a:r>
            <a:r>
              <a:rPr lang="cs-CZ" dirty="0" smtClean="0"/>
              <a:t> to patří?</a:t>
            </a:r>
          </a:p>
          <a:p>
            <a:r>
              <a:rPr lang="cs-CZ" dirty="0"/>
              <a:t>	</a:t>
            </a:r>
            <a:r>
              <a:rPr lang="cs-CZ" dirty="0" smtClean="0"/>
              <a:t>4. pád	</a:t>
            </a:r>
            <a:r>
              <a:rPr lang="cs-CZ" b="1" dirty="0" err="1" smtClean="0"/>
              <a:t>Wen</a:t>
            </a:r>
            <a:r>
              <a:rPr lang="cs-CZ" dirty="0" smtClean="0"/>
              <a:t> </a:t>
            </a:r>
            <a:r>
              <a:rPr lang="cs-CZ" dirty="0" err="1" smtClean="0"/>
              <a:t>siehst</a:t>
            </a:r>
            <a:r>
              <a:rPr lang="cs-CZ" dirty="0" smtClean="0"/>
              <a:t> </a:t>
            </a:r>
            <a:r>
              <a:rPr lang="cs-CZ" dirty="0" err="1" smtClean="0"/>
              <a:t>du</a:t>
            </a:r>
            <a:r>
              <a:rPr lang="cs-CZ" dirty="0" smtClean="0"/>
              <a:t>?		</a:t>
            </a:r>
            <a:r>
              <a:rPr lang="cs-CZ" b="1" dirty="0" smtClean="0"/>
              <a:t>Koho</a:t>
            </a:r>
            <a:r>
              <a:rPr lang="cs-CZ" dirty="0" smtClean="0"/>
              <a:t> vidíš?</a:t>
            </a:r>
          </a:p>
          <a:p>
            <a:endParaRPr lang="cs-CZ" dirty="0"/>
          </a:p>
          <a:p>
            <a:r>
              <a:rPr lang="cs-CZ" b="1" dirty="0" smtClean="0"/>
              <a:t>WAS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ptáme se na věci. Používá se pouze 1. a 4. pád</a:t>
            </a:r>
          </a:p>
          <a:p>
            <a:endParaRPr lang="cs-CZ" dirty="0"/>
          </a:p>
          <a:p>
            <a:r>
              <a:rPr lang="cs-CZ" dirty="0" smtClean="0"/>
              <a:t>	1.pád	</a:t>
            </a:r>
            <a:r>
              <a:rPr lang="cs-CZ" b="1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/>
              <a:t>das</a:t>
            </a:r>
            <a:r>
              <a:rPr lang="cs-CZ" dirty="0" smtClean="0"/>
              <a:t>?		</a:t>
            </a:r>
            <a:r>
              <a:rPr lang="cs-CZ" b="1" dirty="0" smtClean="0"/>
              <a:t>Co</a:t>
            </a:r>
            <a:r>
              <a:rPr lang="cs-CZ" dirty="0" smtClean="0"/>
              <a:t> je to?</a:t>
            </a:r>
          </a:p>
          <a:p>
            <a:r>
              <a:rPr lang="cs-CZ" dirty="0"/>
              <a:t>	</a:t>
            </a:r>
            <a:r>
              <a:rPr lang="cs-CZ" dirty="0" smtClean="0"/>
              <a:t>4.pád	</a:t>
            </a:r>
            <a:r>
              <a:rPr lang="cs-CZ" b="1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siehst</a:t>
            </a:r>
            <a:r>
              <a:rPr lang="cs-CZ" dirty="0" smtClean="0"/>
              <a:t> </a:t>
            </a:r>
            <a:r>
              <a:rPr lang="cs-CZ" dirty="0" err="1" smtClean="0"/>
              <a:t>du</a:t>
            </a:r>
            <a:r>
              <a:rPr lang="cs-CZ" dirty="0" smtClean="0"/>
              <a:t>?		</a:t>
            </a:r>
            <a:r>
              <a:rPr lang="cs-CZ" b="1" dirty="0" smtClean="0"/>
              <a:t>Co</a:t>
            </a:r>
            <a:r>
              <a:rPr lang="cs-CZ" dirty="0" smtClean="0"/>
              <a:t> vidíš?</a:t>
            </a:r>
          </a:p>
        </p:txBody>
      </p:sp>
    </p:spTree>
    <p:extLst>
      <p:ext uri="{BB962C8B-B14F-4D97-AF65-F5344CB8AC3E}">
        <p14:creationId xmlns:p14="http://schemas.microsoft.com/office/powerpoint/2010/main" val="152722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3600" b="1" dirty="0">
                <a:solidFill>
                  <a:schemeClr val="tx2">
                    <a:lumMod val="75000"/>
                  </a:schemeClr>
                </a:solidFill>
              </a:rPr>
              <a:t>WELCHER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dirty="0" smtClean="0"/>
              <a:t>tímto </a:t>
            </a:r>
            <a:r>
              <a:rPr lang="cs-CZ" dirty="0"/>
              <a:t>zájmenem se ptáme na konkrétní věci nebo osoby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 err="1"/>
              <a:t>Welches</a:t>
            </a:r>
            <a:r>
              <a:rPr lang="cs-CZ" i="1" dirty="0"/>
              <a:t> Auto </a:t>
            </a:r>
            <a:r>
              <a:rPr lang="cs-CZ" i="1" dirty="0" err="1"/>
              <a:t>kaufst</a:t>
            </a:r>
            <a:r>
              <a:rPr lang="cs-CZ" i="1" dirty="0"/>
              <a:t> </a:t>
            </a:r>
            <a:r>
              <a:rPr lang="cs-CZ" i="1" dirty="0" err="1"/>
              <a:t>du</a:t>
            </a:r>
            <a:r>
              <a:rPr lang="cs-CZ" i="1" dirty="0"/>
              <a:t>? – Které auto si koupíš?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err="1"/>
              <a:t>Ich</a:t>
            </a:r>
            <a:r>
              <a:rPr lang="cs-CZ" i="1" dirty="0"/>
              <a:t> kaufe den BMW – Koupím si BMW</a:t>
            </a:r>
          </a:p>
          <a:p>
            <a:endParaRPr lang="cs-CZ" dirty="0"/>
          </a:p>
          <a:p>
            <a:r>
              <a:rPr lang="cs-CZ" dirty="0"/>
              <a:t>skloňuje se stejně jak der, </a:t>
            </a:r>
            <a:r>
              <a:rPr lang="cs-CZ" dirty="0" err="1"/>
              <a:t>die</a:t>
            </a:r>
            <a:r>
              <a:rPr lang="cs-CZ" dirty="0"/>
              <a:t>, </a:t>
            </a:r>
            <a:r>
              <a:rPr lang="cs-CZ" dirty="0" err="1"/>
              <a:t>das</a:t>
            </a:r>
            <a:r>
              <a:rPr lang="cs-CZ" dirty="0"/>
              <a:t>, </a:t>
            </a:r>
            <a:r>
              <a:rPr lang="cs-CZ" dirty="0" err="1"/>
              <a:t>die</a:t>
            </a:r>
            <a:endParaRPr lang="cs-CZ" dirty="0"/>
          </a:p>
          <a:p>
            <a:pPr marL="285750" indent="-285750">
              <a:buFontTx/>
              <a:buChar char="-"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sz="3600" b="1" dirty="0">
                <a:solidFill>
                  <a:schemeClr val="tx2">
                    <a:lumMod val="75000"/>
                  </a:schemeClr>
                </a:solidFill>
              </a:rPr>
              <a:t>WAS FÜR EIN</a:t>
            </a:r>
          </a:p>
          <a:p>
            <a:r>
              <a:rPr lang="cs-CZ" dirty="0"/>
              <a:t>tímto zájmenem se ptáme na vlastnosti věcí nebo osob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 err="1"/>
              <a:t>Was</a:t>
            </a:r>
            <a:r>
              <a:rPr lang="cs-CZ" i="1" dirty="0"/>
              <a:t> </a:t>
            </a:r>
            <a:r>
              <a:rPr lang="cs-CZ" i="1" dirty="0" err="1"/>
              <a:t>für</a:t>
            </a:r>
            <a:r>
              <a:rPr lang="cs-CZ" i="1" dirty="0"/>
              <a:t> </a:t>
            </a:r>
            <a:r>
              <a:rPr lang="cs-CZ" i="1" dirty="0" err="1"/>
              <a:t>ein</a:t>
            </a:r>
            <a:r>
              <a:rPr lang="cs-CZ" i="1" dirty="0"/>
              <a:t> Auto </a:t>
            </a:r>
            <a:r>
              <a:rPr lang="cs-CZ" i="1" dirty="0" err="1"/>
              <a:t>kaufst</a:t>
            </a:r>
            <a:r>
              <a:rPr lang="cs-CZ" i="1" dirty="0"/>
              <a:t> </a:t>
            </a:r>
            <a:r>
              <a:rPr lang="cs-CZ" i="1" dirty="0" err="1"/>
              <a:t>du</a:t>
            </a:r>
            <a:r>
              <a:rPr lang="cs-CZ" i="1" dirty="0"/>
              <a:t>? – Jaké auto si koupíš?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err="1"/>
              <a:t>Ein</a:t>
            </a:r>
            <a:r>
              <a:rPr lang="cs-CZ" i="1" dirty="0"/>
              <a:t> </a:t>
            </a:r>
            <a:r>
              <a:rPr lang="cs-CZ" i="1" dirty="0" err="1"/>
              <a:t>rotes</a:t>
            </a:r>
            <a:r>
              <a:rPr lang="cs-CZ" i="1" dirty="0"/>
              <a:t> – Červené.</a:t>
            </a:r>
          </a:p>
          <a:p>
            <a:endParaRPr lang="cs-CZ" dirty="0"/>
          </a:p>
          <a:p>
            <a:r>
              <a:rPr lang="cs-CZ" dirty="0"/>
              <a:t>skloňujeme jako člen neurčitý</a:t>
            </a:r>
          </a:p>
          <a:p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ein</a:t>
            </a:r>
            <a:r>
              <a:rPr lang="cs-CZ" dirty="0"/>
              <a:t> se také užívá před abstraktními a látkovými podstatnými jmény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 err="1"/>
              <a:t>Was</a:t>
            </a:r>
            <a:r>
              <a:rPr lang="cs-CZ" i="1" dirty="0"/>
              <a:t> </a:t>
            </a:r>
            <a:r>
              <a:rPr lang="cs-CZ" i="1" dirty="0" err="1"/>
              <a:t>für</a:t>
            </a:r>
            <a:r>
              <a:rPr lang="cs-CZ" i="1" dirty="0"/>
              <a:t> </a:t>
            </a:r>
            <a:r>
              <a:rPr lang="cs-CZ" i="1" dirty="0" err="1"/>
              <a:t>Wein</a:t>
            </a:r>
            <a:r>
              <a:rPr lang="cs-CZ" i="1" dirty="0"/>
              <a:t> </a:t>
            </a:r>
            <a:r>
              <a:rPr lang="cs-CZ" i="1" dirty="0" err="1"/>
              <a:t>trinkst</a:t>
            </a:r>
            <a:r>
              <a:rPr lang="cs-CZ" i="1" dirty="0"/>
              <a:t> </a:t>
            </a:r>
            <a:r>
              <a:rPr lang="cs-CZ" i="1" dirty="0" err="1"/>
              <a:t>du</a:t>
            </a:r>
            <a:r>
              <a:rPr lang="cs-CZ" i="1" dirty="0"/>
              <a:t> </a:t>
            </a:r>
            <a:r>
              <a:rPr lang="cs-CZ" i="1" dirty="0" err="1"/>
              <a:t>am</a:t>
            </a:r>
            <a:r>
              <a:rPr lang="cs-CZ" i="1" dirty="0"/>
              <a:t> </a:t>
            </a:r>
            <a:r>
              <a:rPr lang="cs-CZ" i="1" dirty="0" err="1"/>
              <a:t>liebsten</a:t>
            </a:r>
            <a:r>
              <a:rPr lang="cs-CZ" i="1" dirty="0"/>
              <a:t>? – Jaké víno piješ nejraději</a:t>
            </a:r>
            <a:r>
              <a:rPr lang="cs-CZ" i="1" dirty="0" smtClean="0"/>
              <a:t>?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811366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380</TotalTime>
  <Words>481</Words>
  <Application>Microsoft Office PowerPoint</Application>
  <PresentationFormat>Předvádění na obrazovce (4:3)</PresentationFormat>
  <Paragraphs>226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Cesta</vt:lpstr>
      <vt:lpstr>Prezentace aplikace PowerPoint</vt:lpstr>
      <vt:lpstr>Zájmena Pronomina</vt:lpstr>
      <vt:lpstr>ROZDĚLENÍ ZÁJMEN</vt:lpstr>
      <vt:lpstr>osobní zájmena</vt:lpstr>
      <vt:lpstr>Prezentace aplikace PowerPoint</vt:lpstr>
      <vt:lpstr>DOPLŇTE SPRÁVNÝ TVAR OSOBNÍHO ZÁJMENA</vt:lpstr>
      <vt:lpstr>přivlastňovací zájmena</vt:lpstr>
      <vt:lpstr>tázací zájmena</vt:lpstr>
      <vt:lpstr>Prezentace aplikace PowerPoint</vt:lpstr>
      <vt:lpstr>přeložte</vt:lpstr>
      <vt:lpstr>Použité zdroje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Šulgánová</dc:creator>
  <cp:lastModifiedBy>Martin Štorek</cp:lastModifiedBy>
  <cp:revision>27</cp:revision>
  <dcterms:created xsi:type="dcterms:W3CDTF">2014-02-08T14:01:57Z</dcterms:created>
  <dcterms:modified xsi:type="dcterms:W3CDTF">2014-03-05T21:07:28Z</dcterms:modified>
</cp:coreProperties>
</file>