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  <a:srgbClr val="006600"/>
    <a:srgbClr val="336600"/>
    <a:srgbClr val="0033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75600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7133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7560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76200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67C3D5A-C016-4449-B10F-F4228CA20F53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42876" cy="1371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371600"/>
            <a:ext cx="142876" cy="5486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10" Type="http://schemas.openxmlformats.org/officeDocument/2006/relationships/image" Target="../media/image14.gif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/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329512"/>
              </p:ext>
            </p:extLst>
          </p:nvPr>
        </p:nvGraphicFramePr>
        <p:xfrm>
          <a:off x="611560" y="1473200"/>
          <a:ext cx="8050048" cy="31699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VY_32_INOVACE_CHEM-1-05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Chemie anorganická a organická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Chemická vazba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Chemie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/ všechny obory denní a dálkové formy studia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Mgr. Martin Štorek </a:t>
                      </a:r>
                      <a:r>
                        <a:rPr lang="cs-CZ" sz="1600" b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/ 18.9.2012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Výukový materiál slouží k výkladu nové látky na téma chemická vazba, typy a rozdělení vazeb, vazebná energie, polarita, vliv vazby na </a:t>
                      </a:r>
                      <a:r>
                        <a:rPr lang="cs-CZ" sz="1200" b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vlastnosti látek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 je určena k promítání v hodině nebo samostudiu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24337"/>
          </a:xfrm>
        </p:spPr>
        <p:txBody>
          <a:bodyPr>
            <a:normAutofit/>
          </a:bodyPr>
          <a:lstStyle/>
          <a:p>
            <a:r>
              <a:rPr lang="pt-BR" sz="1200" b="0" dirty="0"/>
              <a:t>"AUTOR NEUVEDEN". </a:t>
            </a:r>
            <a:r>
              <a:rPr lang="pt-BR" sz="1200" b="0" i="1" dirty="0"/>
              <a:t>http://heylottka.blog.cz</a:t>
            </a:r>
            <a:r>
              <a:rPr lang="pt-BR" sz="1200" b="0" dirty="0"/>
              <a:t> [online]. [cit. 10.8.2012]. Dostupný na WWW: &lt;http://nd05.jxs.cz/851/294/be6d10bfe8_80984464_o2.gif</a:t>
            </a:r>
            <a:r>
              <a:rPr lang="pt-BR" sz="1200" b="0" dirty="0" smtClean="0"/>
              <a:t>&gt;.</a:t>
            </a:r>
            <a:endParaRPr lang="cs-CZ" sz="1200" b="0" dirty="0" smtClean="0"/>
          </a:p>
          <a:p>
            <a:r>
              <a:rPr lang="cs-CZ" sz="1200" b="0" dirty="0" smtClean="0"/>
              <a:t>http://www.zschemie.euweb.cz</a:t>
            </a:r>
          </a:p>
          <a:p>
            <a:r>
              <a:rPr lang="cs-CZ" sz="1200" b="0" dirty="0" smtClean="0"/>
              <a:t>http://cs.wikipedia.org</a:t>
            </a:r>
          </a:p>
          <a:p>
            <a:r>
              <a:rPr lang="cs-CZ" sz="1200" b="0" dirty="0" smtClean="0"/>
              <a:t>JANA </a:t>
            </a:r>
            <a:r>
              <a:rPr lang="cs-CZ" sz="1200" b="0" dirty="0"/>
              <a:t>BRÁNECKÁ. </a:t>
            </a:r>
            <a:r>
              <a:rPr lang="cs-CZ" sz="1200" b="0" i="1" dirty="0"/>
              <a:t>www.zschemie.euweb.cz</a:t>
            </a:r>
            <a:r>
              <a:rPr lang="cs-CZ" sz="1200" b="0" dirty="0"/>
              <a:t> [online]. [cit. 10.8.2012]. Dostupný na WWW: &lt;http://www.zschemie.euweb.cz/molekuly/molekulao2.gif</a:t>
            </a:r>
            <a:r>
              <a:rPr lang="cs-CZ" sz="1200" b="0" dirty="0" smtClean="0"/>
              <a:t>&gt;.</a:t>
            </a:r>
          </a:p>
          <a:p>
            <a:r>
              <a:rPr lang="pl-PL" sz="1200" b="0" dirty="0"/>
              <a:t>JANA BRÁNECKÁ. </a:t>
            </a:r>
            <a:r>
              <a:rPr lang="pl-PL" sz="1200" b="0" i="1" dirty="0"/>
              <a:t>www.zschemie.euweb.cz</a:t>
            </a:r>
            <a:r>
              <a:rPr lang="pl-PL" sz="1200" b="0" dirty="0"/>
              <a:t> [online]. [cit. 10.8.2012]. Dostupný na WWW: &lt;http://www.zschemie.euweb.cz/molekuly/molekulah2.gif</a:t>
            </a:r>
            <a:r>
              <a:rPr lang="pl-PL" sz="1200" b="0" dirty="0" smtClean="0"/>
              <a:t>&gt;.</a:t>
            </a:r>
          </a:p>
          <a:p>
            <a:r>
              <a:rPr lang="pl-PL" sz="1200" b="0" dirty="0"/>
              <a:t>JANA BRÁNECKÁ. </a:t>
            </a:r>
            <a:r>
              <a:rPr lang="pl-PL" sz="1200" b="0" i="1" dirty="0"/>
              <a:t>www.zschemie.euweb.cz</a:t>
            </a:r>
            <a:r>
              <a:rPr lang="pl-PL" sz="1200" b="0" dirty="0"/>
              <a:t> [online]. [cit. 10.8.2012]. Dostupný na WWW: &lt;http://www.zschemie.euweb.cz/molekuly/molekulan2.gif&gt;.</a:t>
            </a:r>
            <a:endParaRPr lang="cs-CZ" sz="1200" b="0" dirty="0" smtClean="0"/>
          </a:p>
          <a:p>
            <a:endParaRPr lang="cs-CZ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Chemická vazba 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A032-B041-4CE2-9200-C4B81A8DED87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Většina atomů v přírodě je vázána do větších útvarů, které jsou stabilnější než volné atomy, proto má výsledná molekula nižší energii.</a:t>
            </a:r>
          </a:p>
          <a:p>
            <a:r>
              <a:rPr lang="cs-CZ" dirty="0" smtClean="0"/>
              <a:t>Základ všech vazeb je ve sdílení nebo předávání vazebných elektronů danými atomy.</a:t>
            </a:r>
          </a:p>
          <a:p>
            <a:r>
              <a:rPr lang="cs-CZ" b="1" u="sng" dirty="0" smtClean="0">
                <a:solidFill>
                  <a:srgbClr val="002060"/>
                </a:solidFill>
              </a:rPr>
              <a:t>Chemická vazba</a:t>
            </a:r>
            <a:r>
              <a:rPr lang="cs-CZ" b="1" dirty="0" smtClean="0"/>
              <a:t>:</a:t>
            </a:r>
          </a:p>
          <a:p>
            <a:pPr lvl="1"/>
            <a:r>
              <a:rPr lang="cs-CZ" sz="2400" dirty="0" smtClean="0"/>
              <a:t>soudržné síly poutající atomy mezi sebou v molekule (sdílený elektronový pár)</a:t>
            </a:r>
          </a:p>
          <a:p>
            <a:pPr lvl="1"/>
            <a:r>
              <a:rPr lang="cs-CZ" sz="2400" dirty="0" smtClean="0"/>
              <a:t>překryv valenčních e</a:t>
            </a:r>
            <a:r>
              <a:rPr lang="cs-CZ" sz="2400" baseline="30000" dirty="0" smtClean="0"/>
              <a:t>-</a:t>
            </a:r>
            <a:r>
              <a:rPr lang="cs-CZ" sz="2400" dirty="0" smtClean="0"/>
              <a:t> a vznik vazebných e</a:t>
            </a:r>
            <a:r>
              <a:rPr lang="cs-CZ" sz="2400" baseline="30000" dirty="0" smtClean="0"/>
              <a:t>-</a:t>
            </a:r>
            <a:r>
              <a:rPr lang="cs-CZ" sz="2400" dirty="0" smtClean="0"/>
              <a:t> párů</a:t>
            </a:r>
          </a:p>
        </p:txBody>
      </p:sp>
      <p:pic>
        <p:nvPicPr>
          <p:cNvPr id="1026" name="Picture 2" descr="http://4.bp.blogspot.com/_dQddAWrwB8g/TSXFgAdCr9I/AAAAAAAAAAM/30_i9vY4Z-w/s1600/hydrocarbon-h_c_sha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869160"/>
            <a:ext cx="2880320" cy="174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64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Chemická vazba 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A032-B041-4CE2-9200-C4B81A8DED87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>
                <a:solidFill>
                  <a:srgbClr val="002060"/>
                </a:solidFill>
              </a:rPr>
              <a:t>Podmínky vzniku </a:t>
            </a:r>
            <a:r>
              <a:rPr lang="cs-CZ" u="sng" dirty="0" smtClean="0">
                <a:solidFill>
                  <a:srgbClr val="002060"/>
                </a:solidFill>
              </a:rPr>
              <a:t>vazby:</a:t>
            </a:r>
            <a:endParaRPr lang="cs-CZ" u="sng" dirty="0">
              <a:solidFill>
                <a:srgbClr val="002060"/>
              </a:solidFill>
            </a:endParaRPr>
          </a:p>
          <a:p>
            <a:pPr lvl="1"/>
            <a:r>
              <a:rPr lang="cs-CZ" sz="2600" dirty="0" smtClean="0"/>
              <a:t>„</a:t>
            </a:r>
            <a:r>
              <a:rPr lang="cs-CZ" sz="2600" b="1" dirty="0" smtClean="0"/>
              <a:t>srážka</a:t>
            </a:r>
            <a:r>
              <a:rPr lang="cs-CZ" sz="2600" dirty="0" smtClean="0"/>
              <a:t>“ – přiblížení atomů s dostatečnou E tak, aby se překryly valenční orbitaly</a:t>
            </a:r>
          </a:p>
          <a:p>
            <a:pPr lvl="1"/>
            <a:r>
              <a:rPr lang="cs-CZ" sz="2600" b="1" dirty="0" smtClean="0"/>
              <a:t>vhodné prostorové uspořádání</a:t>
            </a:r>
            <a:r>
              <a:rPr lang="cs-CZ" sz="2600" dirty="0" smtClean="0"/>
              <a:t>,  aby mohly vzniknout vazebné páry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22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vazby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A032-B041-4CE2-9200-C4B81A8DED87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Vazebná energie</a:t>
            </a:r>
          </a:p>
          <a:p>
            <a:pPr lvl="1"/>
            <a:r>
              <a:rPr lang="cs-CZ" dirty="0" smtClean="0"/>
              <a:t>energie, která se uvolní při vzniku vazby</a:t>
            </a:r>
          </a:p>
          <a:p>
            <a:pPr lvl="1"/>
            <a:r>
              <a:rPr lang="cs-CZ" dirty="0" smtClean="0"/>
              <a:t>čím je větší, tím jsou atomy pevněji vázány k sobě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Disociační energie</a:t>
            </a:r>
          </a:p>
          <a:p>
            <a:pPr lvl="1"/>
            <a:r>
              <a:rPr lang="cs-CZ" dirty="0" smtClean="0"/>
              <a:t>energie, kterou je nutno dodat k rozštěpení vazby</a:t>
            </a:r>
          </a:p>
          <a:p>
            <a:r>
              <a:rPr lang="cs-CZ" dirty="0">
                <a:solidFill>
                  <a:srgbClr val="0070C0"/>
                </a:solidFill>
              </a:rPr>
              <a:t>Délka vazby</a:t>
            </a:r>
          </a:p>
          <a:p>
            <a:pPr marL="447675" lvl="1" indent="-180975">
              <a:spcAft>
                <a:spcPts val="600"/>
              </a:spcAft>
              <a:buClrTx/>
            </a:pPr>
            <a:r>
              <a:rPr lang="cs-CZ" dirty="0" smtClean="0"/>
              <a:t>vzdálenost mezi středy jader spojených atomů</a:t>
            </a:r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Pevnost vazby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cs-CZ" b="0" dirty="0" smtClean="0"/>
              <a:t>úzce souvisí s násobností</a:t>
            </a:r>
          </a:p>
        </p:txBody>
      </p:sp>
    </p:spTree>
    <p:extLst>
      <p:ext uri="{BB962C8B-B14F-4D97-AF65-F5344CB8AC3E}">
        <p14:creationId xmlns:p14="http://schemas.microsoft.com/office/powerpoint/2010/main" val="68377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Typy vazeb – obecné dělení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A032-B041-4CE2-9200-C4B81A8DED87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cs-CZ" b="1" i="1" dirty="0" smtClean="0">
                <a:solidFill>
                  <a:srgbClr val="002060"/>
                </a:solidFill>
              </a:rPr>
              <a:t>DLE OBECNÉHO DĚLENÍ</a:t>
            </a:r>
          </a:p>
          <a:p>
            <a:pPr marL="971550" lvl="1" indent="-571500"/>
            <a:r>
              <a:rPr lang="cs-CZ" b="1" dirty="0" smtClean="0">
                <a:solidFill>
                  <a:srgbClr val="006600"/>
                </a:solidFill>
              </a:rPr>
              <a:t>kovalentní</a:t>
            </a:r>
          </a:p>
          <a:p>
            <a:pPr marL="1371600" lvl="2" indent="-571500"/>
            <a:r>
              <a:rPr lang="cs-CZ" dirty="0" smtClean="0"/>
              <a:t>vzniká překryvem valenčních elektronů</a:t>
            </a:r>
          </a:p>
          <a:p>
            <a:pPr marL="1371600" lvl="2" indent="-571500"/>
            <a:r>
              <a:rPr lang="cs-CZ" dirty="0" smtClean="0"/>
              <a:t>sdílený elektronový pár</a:t>
            </a:r>
          </a:p>
          <a:p>
            <a:pPr marL="971550" lvl="1" indent="-571500"/>
            <a:r>
              <a:rPr lang="cs-CZ" b="1" dirty="0">
                <a:solidFill>
                  <a:srgbClr val="006600"/>
                </a:solidFill>
              </a:rPr>
              <a:t>donor akceptorová</a:t>
            </a:r>
          </a:p>
          <a:p>
            <a:pPr marL="1371600" lvl="2" indent="-571500"/>
            <a:r>
              <a:rPr lang="cs-CZ" dirty="0" smtClean="0"/>
              <a:t>vzniká překryvem orbitalu s elektronovým párem a prázdného (</a:t>
            </a:r>
            <a:r>
              <a:rPr lang="cs-CZ" dirty="0" err="1" smtClean="0"/>
              <a:t>vakantního</a:t>
            </a:r>
            <a:r>
              <a:rPr lang="cs-CZ" dirty="0" smtClean="0"/>
              <a:t>) orbitalu</a:t>
            </a:r>
          </a:p>
          <a:p>
            <a:pPr marL="1371600" lvl="2" indent="-571500"/>
            <a:r>
              <a:rPr lang="cs-CZ" dirty="0" smtClean="0"/>
              <a:t>jeden atom (dárce) poskytuje celý elektronový pár a druhý atom (příjemce) poskytne pouze prázdný orbital</a:t>
            </a:r>
          </a:p>
          <a:p>
            <a:pPr marL="971550" lvl="1" indent="-571500"/>
            <a:r>
              <a:rPr lang="cs-CZ" b="1" dirty="0">
                <a:solidFill>
                  <a:srgbClr val="006600"/>
                </a:solidFill>
              </a:rPr>
              <a:t>kovová vazba</a:t>
            </a:r>
          </a:p>
          <a:p>
            <a:pPr marL="1371600" lvl="2" indent="-571500"/>
            <a:r>
              <a:rPr lang="cs-CZ" dirty="0" smtClean="0"/>
              <a:t>typická pro kovy</a:t>
            </a:r>
          </a:p>
          <a:p>
            <a:pPr marL="1371600" lvl="2" indent="-571500"/>
            <a:r>
              <a:rPr lang="cs-CZ" dirty="0" smtClean="0"/>
              <a:t>krystalická mřížka kovu obsahuje kationty kovu a valenční elektrony se volně pohybují tzv. elektronový plyn</a:t>
            </a:r>
          </a:p>
        </p:txBody>
      </p:sp>
    </p:spTree>
    <p:extLst>
      <p:ext uri="{BB962C8B-B14F-4D97-AF65-F5344CB8AC3E}">
        <p14:creationId xmlns:p14="http://schemas.microsoft.com/office/powerpoint/2010/main" val="399263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Typy vazeb – elektron. hustota 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A032-B041-4CE2-9200-C4B81A8DED87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cs-CZ" i="1" dirty="0" smtClean="0">
                <a:solidFill>
                  <a:srgbClr val="002060"/>
                </a:solidFill>
              </a:rPr>
              <a:t>DLE ROZLOŽENÍ ELEKTRONOVÉ HUSTOTY</a:t>
            </a:r>
          </a:p>
          <a:p>
            <a:pPr marL="1028700" lvl="1" indent="-571500"/>
            <a:r>
              <a:rPr lang="cs-CZ" b="1" dirty="0" smtClean="0">
                <a:solidFill>
                  <a:srgbClr val="FF0066"/>
                </a:solidFill>
              </a:rPr>
              <a:t>vazba sigma</a:t>
            </a:r>
          </a:p>
          <a:p>
            <a:pPr marL="1714500" lvl="2" indent="-571500"/>
            <a:r>
              <a:rPr lang="cs-CZ" dirty="0" smtClean="0"/>
              <a:t>elektronová hustota (překryv) leží na spojnici jader</a:t>
            </a:r>
          </a:p>
          <a:p>
            <a:pPr marL="1028700" lvl="1" indent="-571500"/>
            <a:r>
              <a:rPr lang="cs-CZ" b="1" dirty="0" smtClean="0">
                <a:solidFill>
                  <a:srgbClr val="FF0066"/>
                </a:solidFill>
              </a:rPr>
              <a:t>vazba pí</a:t>
            </a:r>
          </a:p>
          <a:p>
            <a:pPr marL="1714500" lvl="2" indent="-571500"/>
            <a:r>
              <a:rPr lang="cs-CZ" dirty="0" smtClean="0"/>
              <a:t>elektronová hustota leží mimo spojnici jader</a:t>
            </a:r>
            <a:endParaRPr lang="cs-CZ" dirty="0"/>
          </a:p>
        </p:txBody>
      </p:sp>
      <p:pic>
        <p:nvPicPr>
          <p:cNvPr id="52226" name="Picture 2" descr="pí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429000"/>
            <a:ext cx="4340132" cy="32717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09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vazeb - násobnost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A032-B041-4CE2-9200-C4B81A8DED87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10196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cs-CZ" i="1" dirty="0" smtClean="0">
                <a:solidFill>
                  <a:srgbClr val="002060"/>
                </a:solidFill>
              </a:rPr>
              <a:t>DLE NÁSOBNOSTI</a:t>
            </a:r>
          </a:p>
          <a:p>
            <a:pPr marL="971550" lvl="1" indent="-571500"/>
            <a:r>
              <a:rPr lang="cs-CZ" b="1" dirty="0" smtClean="0"/>
              <a:t>jednoduchá - </a:t>
            </a:r>
            <a:r>
              <a:rPr lang="cs-CZ" dirty="0" smtClean="0"/>
              <a:t>každý atom poskytuje 1e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marL="971550" lvl="1" indent="-571500"/>
            <a:r>
              <a:rPr lang="cs-CZ" b="1" dirty="0" smtClean="0"/>
              <a:t>dvojná - </a:t>
            </a:r>
            <a:r>
              <a:rPr lang="cs-CZ" dirty="0" smtClean="0"/>
              <a:t>každý atom poskytuje 2e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marL="971550" lvl="1" indent="-571500"/>
            <a:r>
              <a:rPr lang="cs-CZ" b="1" dirty="0" smtClean="0"/>
              <a:t>trojná - </a:t>
            </a:r>
            <a:r>
              <a:rPr lang="cs-CZ" dirty="0" smtClean="0"/>
              <a:t>každý atom poskytuje 3e</a:t>
            </a:r>
          </a:p>
          <a:p>
            <a:pPr marL="1371600" lvl="2" indent="-571500"/>
            <a:endParaRPr lang="cs-CZ" dirty="0" smtClean="0"/>
          </a:p>
          <a:p>
            <a:pPr marL="822960" indent="-571500"/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33801" name="Picture 9" descr="http://www.zschemie.euweb.cz/molekuly/atom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571876"/>
            <a:ext cx="1095375" cy="1095376"/>
          </a:xfrm>
          <a:prstGeom prst="rect">
            <a:avLst/>
          </a:prstGeom>
          <a:noFill/>
        </p:spPr>
      </p:pic>
      <p:pic>
        <p:nvPicPr>
          <p:cNvPr id="33802" name="Picture 10" descr="http://www.zschemie.euweb.cz/molekuly/atomo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571876"/>
            <a:ext cx="1095375" cy="1095376"/>
          </a:xfrm>
          <a:prstGeom prst="rect">
            <a:avLst/>
          </a:prstGeom>
          <a:noFill/>
        </p:spPr>
      </p:pic>
      <p:pic>
        <p:nvPicPr>
          <p:cNvPr id="33803" name="Picture 11" descr="http://www.zschemie.euweb.cz/molekuly/sipka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4071942"/>
            <a:ext cx="476250" cy="95250"/>
          </a:xfrm>
          <a:prstGeom prst="rect">
            <a:avLst/>
          </a:prstGeom>
          <a:noFill/>
        </p:spPr>
      </p:pic>
      <p:pic>
        <p:nvPicPr>
          <p:cNvPr id="33804" name="Picture 12" descr="http://www.zschemie.euweb.cz/molekuly/molekulao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3500438"/>
            <a:ext cx="2047875" cy="1095376"/>
          </a:xfrm>
          <a:prstGeom prst="rect">
            <a:avLst/>
          </a:prstGeom>
          <a:noFill/>
        </p:spPr>
      </p:pic>
      <p:grpSp>
        <p:nvGrpSpPr>
          <p:cNvPr id="25" name="Skupina 24"/>
          <p:cNvGrpSpPr/>
          <p:nvPr/>
        </p:nvGrpSpPr>
        <p:grpSpPr>
          <a:xfrm>
            <a:off x="2357422" y="2071678"/>
            <a:ext cx="5119709" cy="4238648"/>
            <a:chOff x="2357422" y="2071678"/>
            <a:chExt cx="5119709" cy="4238648"/>
          </a:xfrm>
        </p:grpSpPr>
        <p:grpSp>
          <p:nvGrpSpPr>
            <p:cNvPr id="13" name="Skupina 12"/>
            <p:cNvGrpSpPr/>
            <p:nvPr/>
          </p:nvGrpSpPr>
          <p:grpSpPr>
            <a:xfrm>
              <a:off x="2357422" y="2071678"/>
              <a:ext cx="4905396" cy="3857652"/>
              <a:chOff x="3929058" y="1142984"/>
              <a:chExt cx="4905396" cy="3857652"/>
            </a:xfrm>
          </p:grpSpPr>
          <p:pic>
            <p:nvPicPr>
              <p:cNvPr id="33796" name="Picture 4" descr="http://www.zschemie.euweb.cz/molekuly/atomh.gi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929058" y="1142984"/>
                <a:ext cx="1095375" cy="1095376"/>
              </a:xfrm>
              <a:prstGeom prst="rect">
                <a:avLst/>
              </a:prstGeom>
              <a:noFill/>
            </p:spPr>
          </p:pic>
          <p:pic>
            <p:nvPicPr>
              <p:cNvPr id="33797" name="Picture 5" descr="http://www.zschemie.euweb.cz/molekuly/atomh2.gif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357818" y="1142984"/>
                <a:ext cx="1095375" cy="1095376"/>
              </a:xfrm>
              <a:prstGeom prst="rect">
                <a:avLst/>
              </a:prstGeom>
              <a:noFill/>
            </p:spPr>
          </p:pic>
          <p:pic>
            <p:nvPicPr>
              <p:cNvPr id="33798" name="Picture 6" descr="http://www.zschemie.euweb.cz/molekuly/sipka1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429388" y="1643050"/>
                <a:ext cx="476250" cy="95250"/>
              </a:xfrm>
              <a:prstGeom prst="rect">
                <a:avLst/>
              </a:prstGeom>
              <a:noFill/>
            </p:spPr>
          </p:pic>
          <p:pic>
            <p:nvPicPr>
              <p:cNvPr id="33799" name="Picture 7" descr="http://www.zschemie.euweb.cz/molekuly/molekulah2.gif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929454" y="1142984"/>
                <a:ext cx="1905000" cy="1095376"/>
              </a:xfrm>
              <a:prstGeom prst="rect">
                <a:avLst/>
              </a:prstGeom>
              <a:noFill/>
            </p:spPr>
          </p:pic>
          <p:sp>
            <p:nvSpPr>
              <p:cNvPr id="12" name="Plus 11"/>
              <p:cNvSpPr/>
              <p:nvPr/>
            </p:nvSpPr>
            <p:spPr>
              <a:xfrm>
                <a:off x="5000628" y="1500174"/>
                <a:ext cx="357190" cy="357190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Plus 18"/>
              <p:cNvSpPr/>
              <p:nvPr/>
            </p:nvSpPr>
            <p:spPr>
              <a:xfrm>
                <a:off x="5000628" y="3071810"/>
                <a:ext cx="357190" cy="357190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" name="Plus 21"/>
              <p:cNvSpPr/>
              <p:nvPr/>
            </p:nvSpPr>
            <p:spPr>
              <a:xfrm>
                <a:off x="5000628" y="4643446"/>
                <a:ext cx="357190" cy="357190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33806" name="Picture 14" descr="http://www.zschemie.euweb.cz/molekuly/atomn.gif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357422" y="5214950"/>
              <a:ext cx="1095375" cy="1095376"/>
            </a:xfrm>
            <a:prstGeom prst="rect">
              <a:avLst/>
            </a:prstGeom>
            <a:noFill/>
          </p:spPr>
        </p:pic>
        <p:pic>
          <p:nvPicPr>
            <p:cNvPr id="33808" name="Picture 16" descr="http://www.zschemie.euweb.cz/molekuly/atomn.gif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857620" y="5214950"/>
              <a:ext cx="1095375" cy="1095376"/>
            </a:xfrm>
            <a:prstGeom prst="rect">
              <a:avLst/>
            </a:prstGeom>
            <a:noFill/>
          </p:spPr>
        </p:pic>
        <p:pic>
          <p:nvPicPr>
            <p:cNvPr id="33810" name="Picture 18" descr="http://www.zschemie.euweb.cz/molekuly/sipka1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29190" y="5715016"/>
              <a:ext cx="476250" cy="95250"/>
            </a:xfrm>
            <a:prstGeom prst="rect">
              <a:avLst/>
            </a:prstGeom>
            <a:noFill/>
          </p:spPr>
        </p:pic>
        <p:pic>
          <p:nvPicPr>
            <p:cNvPr id="33812" name="Picture 20" descr="http://www.zschemie.euweb.cz/molekuly/molekulan2.gif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429256" y="5214950"/>
              <a:ext cx="2047875" cy="109537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94737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vazeb - polarita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A032-B041-4CE2-9200-C4B81A8DED87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 startAt="4"/>
            </a:pPr>
            <a:r>
              <a:rPr lang="cs-CZ" i="1" dirty="0" smtClean="0">
                <a:solidFill>
                  <a:srgbClr val="002060"/>
                </a:solidFill>
              </a:rPr>
              <a:t>DLE POLARITY</a:t>
            </a:r>
          </a:p>
          <a:p>
            <a:pPr marL="971550" lvl="1" indent="-571500"/>
            <a:endParaRPr lang="cs-CZ" sz="2400" b="1" dirty="0" smtClean="0"/>
          </a:p>
          <a:p>
            <a:pPr marL="971550" lvl="1" indent="-571500"/>
            <a:endParaRPr lang="cs-CZ" sz="2400" b="1" dirty="0"/>
          </a:p>
          <a:p>
            <a:pPr marL="971550" lvl="1" indent="-571500"/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pPr marL="971550" lvl="1" indent="-571500"/>
            <a:r>
              <a:rPr lang="cs-CZ" sz="2400" b="1" dirty="0" smtClean="0">
                <a:solidFill>
                  <a:srgbClr val="FF3300"/>
                </a:solidFill>
              </a:rPr>
              <a:t>nepolární</a:t>
            </a:r>
            <a:r>
              <a:rPr lang="cs-CZ" sz="2400" b="1" dirty="0" smtClean="0"/>
              <a:t> </a:t>
            </a:r>
            <a:r>
              <a:rPr lang="cs-CZ" sz="2400" dirty="0" smtClean="0"/>
              <a:t>(</a:t>
            </a:r>
            <a:r>
              <a:rPr lang="cs-CZ" sz="2400" dirty="0" smtClean="0">
                <a:sym typeface="Symbol"/>
              </a:rPr>
              <a:t>X &lt; 0,4</a:t>
            </a:r>
            <a:r>
              <a:rPr lang="cs-CZ" sz="2400" dirty="0" smtClean="0"/>
              <a:t>)</a:t>
            </a:r>
          </a:p>
          <a:p>
            <a:pPr marL="1162050" lvl="2" indent="-361950"/>
            <a:r>
              <a:rPr lang="cs-CZ" dirty="0" smtClean="0"/>
              <a:t>elektronová hustota je rovnoměrně rozložena mezi oběma atomy</a:t>
            </a:r>
          </a:p>
          <a:p>
            <a:pPr marL="1162050" lvl="2" indent="-361950"/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, O</a:t>
            </a:r>
            <a:r>
              <a:rPr lang="cs-CZ" baseline="-25000" dirty="0" smtClean="0"/>
              <a:t>2</a:t>
            </a:r>
            <a:r>
              <a:rPr lang="cs-CZ" dirty="0" smtClean="0"/>
              <a:t>, Cl</a:t>
            </a:r>
            <a:r>
              <a:rPr lang="cs-CZ" baseline="-25000" dirty="0" smtClean="0"/>
              <a:t>2</a:t>
            </a:r>
          </a:p>
          <a:p>
            <a:pPr marL="971550" lvl="1" indent="-571500"/>
            <a:r>
              <a:rPr lang="cs-CZ" sz="2400" b="1" dirty="0">
                <a:solidFill>
                  <a:srgbClr val="FF3300"/>
                </a:solidFill>
              </a:rPr>
              <a:t>polární</a:t>
            </a:r>
            <a:r>
              <a:rPr lang="cs-CZ" sz="2400" b="1" dirty="0" smtClean="0"/>
              <a:t> </a:t>
            </a:r>
            <a:r>
              <a:rPr lang="cs-CZ" sz="2400" dirty="0" smtClean="0"/>
              <a:t>(0,4&lt; </a:t>
            </a:r>
            <a:r>
              <a:rPr lang="cs-CZ" sz="2400" dirty="0" smtClean="0">
                <a:sym typeface="Symbol"/>
              </a:rPr>
              <a:t>X &lt; 1,7</a:t>
            </a:r>
            <a:r>
              <a:rPr lang="cs-CZ" sz="2400" dirty="0" smtClean="0"/>
              <a:t>)</a:t>
            </a:r>
          </a:p>
          <a:p>
            <a:pPr marL="1162050" lvl="2" indent="-361950"/>
            <a:r>
              <a:rPr lang="cs-CZ" dirty="0" smtClean="0"/>
              <a:t>elektronová hustota je posunuta k </a:t>
            </a:r>
            <a:r>
              <a:rPr lang="cs-CZ" dirty="0" err="1" smtClean="0"/>
              <a:t>elektronegativnějšímu</a:t>
            </a:r>
            <a:r>
              <a:rPr lang="cs-CZ" dirty="0" smtClean="0"/>
              <a:t> atomu (vznikají dočasné - parciální náboje) </a:t>
            </a:r>
          </a:p>
          <a:p>
            <a:pPr marL="1162050" lvl="2" indent="-361950"/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O, </a:t>
            </a:r>
            <a:r>
              <a:rPr lang="cs-CZ" dirty="0" err="1" smtClean="0"/>
              <a:t>HCl</a:t>
            </a:r>
            <a:endParaRPr lang="cs-CZ" dirty="0" smtClean="0"/>
          </a:p>
          <a:p>
            <a:pPr marL="971550" lvl="1" indent="-571500"/>
            <a:r>
              <a:rPr lang="cs-CZ" sz="2400" b="1" dirty="0">
                <a:solidFill>
                  <a:srgbClr val="FF3300"/>
                </a:solidFill>
              </a:rPr>
              <a:t>iontová</a:t>
            </a:r>
            <a:r>
              <a:rPr lang="cs-CZ" sz="2400" b="1" dirty="0" smtClean="0"/>
              <a:t> </a:t>
            </a:r>
            <a:r>
              <a:rPr lang="cs-CZ" sz="2400" dirty="0" smtClean="0"/>
              <a:t>(</a:t>
            </a:r>
            <a:r>
              <a:rPr lang="cs-CZ" sz="2400" dirty="0" smtClean="0">
                <a:sym typeface="Symbol"/>
              </a:rPr>
              <a:t>X &gt; 1,7</a:t>
            </a:r>
            <a:r>
              <a:rPr lang="cs-CZ" sz="2400" dirty="0" smtClean="0"/>
              <a:t>)</a:t>
            </a:r>
          </a:p>
          <a:p>
            <a:pPr marL="1162050" lvl="2" indent="-361950"/>
            <a:r>
              <a:rPr lang="cs-CZ" dirty="0" smtClean="0"/>
              <a:t>přetažení elektronového páru - vznik iontových sloučenin</a:t>
            </a:r>
          </a:p>
          <a:p>
            <a:pPr marL="1162050" lvl="2" indent="-361950"/>
            <a:r>
              <a:rPr lang="cs-CZ" dirty="0" smtClean="0"/>
              <a:t>atomy jsou vázány přitažlivými elektrostatickými silami</a:t>
            </a:r>
          </a:p>
          <a:p>
            <a:pPr marL="1162050" lvl="2" indent="-361950"/>
            <a:r>
              <a:rPr lang="cs-CZ" dirty="0" err="1" smtClean="0"/>
              <a:t>NaCl</a:t>
            </a:r>
            <a:r>
              <a:rPr lang="cs-CZ" dirty="0" smtClean="0"/>
              <a:t> -&gt; </a:t>
            </a:r>
            <a:r>
              <a:rPr lang="cs-CZ" dirty="0" err="1" smtClean="0"/>
              <a:t>Na</a:t>
            </a:r>
            <a:r>
              <a:rPr lang="cs-CZ" baseline="30000" dirty="0" err="1" smtClean="0"/>
              <a:t>+</a:t>
            </a:r>
            <a:r>
              <a:rPr lang="cs-CZ" dirty="0" err="1" smtClean="0"/>
              <a:t>Cl</a:t>
            </a:r>
            <a:r>
              <a:rPr lang="cs-CZ" baseline="30000" dirty="0" smtClean="0"/>
              <a:t>-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560" y="1772816"/>
            <a:ext cx="807249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 smtClean="0"/>
              <a:t>POLARITA</a:t>
            </a:r>
            <a:r>
              <a:rPr lang="cs-CZ" dirty="0" smtClean="0"/>
              <a:t> je nerovnoměrné rozdělení elektronové hustoty v molekule způsobené rozdílnými elektronegativitami jednotlivých atomů. Vazebný elektronový pár je posunut k atomu s větší elektronegativitou.</a:t>
            </a:r>
          </a:p>
          <a:p>
            <a:r>
              <a:rPr lang="cs-CZ" b="1" dirty="0" smtClean="0"/>
              <a:t>ELEKTRONEGATIVITA</a:t>
            </a:r>
            <a:r>
              <a:rPr lang="cs-CZ" dirty="0" smtClean="0"/>
              <a:t> je schopnost atomu přitahovat elektrony</a:t>
            </a:r>
          </a:p>
        </p:txBody>
      </p:sp>
    </p:spTree>
    <p:extLst>
      <p:ext uri="{BB962C8B-B14F-4D97-AF65-F5344CB8AC3E}">
        <p14:creationId xmlns:p14="http://schemas.microsoft.com/office/powerpoint/2010/main" val="56716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Vliv vazby na </a:t>
            </a:r>
            <a:r>
              <a:rPr lang="cs-CZ" dirty="0" err="1" smtClean="0"/>
              <a:t>vl</a:t>
            </a:r>
            <a:r>
              <a:rPr lang="cs-CZ" dirty="0" smtClean="0"/>
              <a:t>. látek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A032-B041-4CE2-9200-C4B81A8DED87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kovalentní vazba</a:t>
            </a:r>
          </a:p>
          <a:p>
            <a:pPr lvl="1"/>
            <a:r>
              <a:rPr lang="cs-CZ" sz="2400" dirty="0" smtClean="0"/>
              <a:t>malé teploty tání a varu</a:t>
            </a:r>
          </a:p>
          <a:p>
            <a:pPr lvl="1"/>
            <a:r>
              <a:rPr lang="cs-CZ" sz="2400" dirty="0" smtClean="0"/>
              <a:t>většinou nerozpustné ve vodě (rozpustné v organických rozpouštědlech)</a:t>
            </a:r>
          </a:p>
          <a:p>
            <a:r>
              <a:rPr lang="cs-CZ" sz="2800" b="1" dirty="0" smtClean="0"/>
              <a:t>polární a iontová</a:t>
            </a:r>
          </a:p>
          <a:p>
            <a:pPr lvl="1"/>
            <a:r>
              <a:rPr lang="cs-CZ" sz="2400" dirty="0" smtClean="0"/>
              <a:t>vysoké teploty tání a varu</a:t>
            </a:r>
          </a:p>
          <a:p>
            <a:pPr lvl="1"/>
            <a:r>
              <a:rPr lang="cs-CZ" sz="2400" dirty="0" smtClean="0"/>
              <a:t>rozpustné ve vodě (nerozpustné v </a:t>
            </a:r>
            <a:r>
              <a:rPr lang="cs-CZ" sz="2400" dirty="0" err="1" smtClean="0"/>
              <a:t>org</a:t>
            </a:r>
            <a:r>
              <a:rPr lang="cs-CZ" sz="2400" dirty="0" smtClean="0"/>
              <a:t>. rozpouštědlech)</a:t>
            </a:r>
          </a:p>
          <a:p>
            <a:pPr lvl="1"/>
            <a:r>
              <a:rPr lang="cs-CZ" sz="2400" dirty="0" smtClean="0"/>
              <a:t>v roztoku vedou el. proud</a:t>
            </a:r>
          </a:p>
          <a:p>
            <a:r>
              <a:rPr lang="cs-CZ" sz="2800" b="1" dirty="0" smtClean="0"/>
              <a:t>kovová</a:t>
            </a:r>
            <a:endParaRPr lang="cs-CZ" b="1" dirty="0" smtClean="0"/>
          </a:p>
          <a:p>
            <a:pPr lvl="1"/>
            <a:r>
              <a:rPr lang="cs-CZ" sz="2400" dirty="0" smtClean="0"/>
              <a:t>vedou el. proud</a:t>
            </a:r>
          </a:p>
          <a:p>
            <a:pPr lvl="1"/>
            <a:r>
              <a:rPr lang="cs-CZ" sz="2400" dirty="0" smtClean="0"/>
              <a:t>kujnost, tažnost, snadná tvorba slitin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348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vodni_snimek_DUM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510</Words>
  <Application>Microsoft Office PowerPoint</Application>
  <PresentationFormat>Předvádění na obrazovce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uvodni_snimek_DUM</vt:lpstr>
      <vt:lpstr>Prezentace aplikace PowerPoint</vt:lpstr>
      <vt:lpstr>Chemická vazba 1</vt:lpstr>
      <vt:lpstr>Chemická vazba 2</vt:lpstr>
      <vt:lpstr>Parametry vazby</vt:lpstr>
      <vt:lpstr>Typy vazeb – obecné dělení</vt:lpstr>
      <vt:lpstr>Typy vazeb – elektron. hustota </vt:lpstr>
      <vt:lpstr>Typy vazeb - násobnost</vt:lpstr>
      <vt:lpstr>Typy vazeb - polarita</vt:lpstr>
      <vt:lpstr>Vliv vazby na vl. látek</vt:lpstr>
      <vt:lpstr>Použité zdroje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storek</dc:creator>
  <cp:lastModifiedBy>Martin Štorek</cp:lastModifiedBy>
  <cp:revision>21</cp:revision>
  <dcterms:created xsi:type="dcterms:W3CDTF">2012-07-19T21:06:16Z</dcterms:created>
  <dcterms:modified xsi:type="dcterms:W3CDTF">2013-07-08T12:51:55Z</dcterms:modified>
</cp:coreProperties>
</file>