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5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45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88747-F3E9-4DA1-A007-6CDCBE38DC6E}" type="datetimeFigureOut">
              <a:rPr lang="cs-CZ" smtClean="0"/>
              <a:t>30.11.2012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901737-995F-420E-9FCF-20CF8BE73B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489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AB4601-05B7-4CEB-AC60-D471D4F341C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114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8765804-4BB1-4E0E-BFA4-97F842593815}" type="datetime1">
              <a:rPr lang="cs-CZ" smtClean="0"/>
              <a:t>30.11.2012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2260888-FCDE-41F1-97D1-D4F6C4D2D1F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1D01-DD6A-4425-8F8C-135809B5303B}" type="datetime1">
              <a:rPr lang="cs-CZ" smtClean="0"/>
              <a:t>30.11.2012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C0C5-4945-414B-8D5C-C462970BD552}" type="datetime1">
              <a:rPr lang="cs-CZ" smtClean="0"/>
              <a:t>30.11.2012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4DC27F-0F64-4668-BEC8-7E2AC611F48E}" type="datetime1">
              <a:rPr lang="cs-CZ" smtClean="0"/>
              <a:t>30.11.2012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260888-FCDE-41F1-97D1-D4F6C4D2D1F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AB08123-2552-4077-825C-F1541316EECB}" type="datetime1">
              <a:rPr lang="cs-CZ" smtClean="0"/>
              <a:t>30.11.2012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2260888-FCDE-41F1-97D1-D4F6C4D2D1F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953E0-31AF-456E-B0C7-C567F7EF6757}" type="datetime1">
              <a:rPr lang="cs-CZ" smtClean="0"/>
              <a:t>30.11.2012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5978-3FD2-4E60-A033-A295F762F6CB}" type="datetime1">
              <a:rPr lang="cs-CZ" smtClean="0"/>
              <a:t>30.11.2012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852E4BC-5BB8-49A8-8472-05B92DE968C4}" type="datetime1">
              <a:rPr lang="cs-CZ" smtClean="0"/>
              <a:t>30.11.2012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260888-FCDE-41F1-97D1-D4F6C4D2D1F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46DF-487C-405A-AB59-1EB47AC02838}" type="datetime1">
              <a:rPr lang="cs-CZ" smtClean="0"/>
              <a:t>30.11.2012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338C05-E1E2-40FD-B6F4-4FBE60390FD7}" type="datetime1">
              <a:rPr lang="cs-CZ" smtClean="0"/>
              <a:t>30.11.2012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260888-FCDE-41F1-97D1-D4F6C4D2D1FA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A91899B-399B-4255-87FD-DE45A2DEBADF}" type="datetime1">
              <a:rPr lang="cs-CZ" smtClean="0"/>
              <a:t>30.11.2012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260888-FCDE-41F1-97D1-D4F6C4D2D1FA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B2053AB-E5C8-45E5-8BC2-B55E43451D76}" type="datetime1">
              <a:rPr lang="cs-CZ" smtClean="0"/>
              <a:t>30.11.2012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2260888-FCDE-41F1-97D1-D4F6C4D2D1F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3863" y="5013176"/>
            <a:ext cx="5756275" cy="1423987"/>
          </a:xfrm>
          <a:prstGeom prst="rect">
            <a:avLst/>
          </a:prstGeom>
          <a:noFill/>
        </p:spPr>
      </p:pic>
      <p:pic>
        <p:nvPicPr>
          <p:cNvPr id="12290" name="Obrázek 2" descr="logo_kspa.gif"/>
          <p:cNvPicPr>
            <a:picLocks noChangeAspect="1" noChangeArrowheads="1"/>
          </p:cNvPicPr>
          <p:nvPr/>
        </p:nvPicPr>
        <p:blipFill>
          <a:blip r:embed="rId3" cstate="print"/>
          <a:srcRect t="18994" r="4430" b="3265"/>
          <a:stretch>
            <a:fillRect/>
          </a:stretch>
        </p:blipFill>
        <p:spPr bwMode="auto">
          <a:xfrm>
            <a:off x="323528" y="93989"/>
            <a:ext cx="2073384" cy="1167376"/>
          </a:xfrm>
          <a:prstGeom prst="rect">
            <a:avLst/>
          </a:prstGeom>
          <a:noFill/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809836" y="6437947"/>
            <a:ext cx="75243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Tento výukový materiál vznikl v rámci Operačního programu Vzdělávání pro konkurenceschopnost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55776" y="295990"/>
            <a:ext cx="6105832" cy="338554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1. KŠPA Kladno, s. r. o</a:t>
            </a:r>
            <a:r>
              <a:rPr lang="cs-CZ" sz="1600" b="1" i="1" dirty="0" smtClean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., Holandská 2531, 272 </a:t>
            </a: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01 </a:t>
            </a:r>
            <a:r>
              <a:rPr lang="cs-CZ" sz="1600" b="1" i="1" dirty="0" smtClean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Kladno, www.1kspa.cz</a:t>
            </a:r>
            <a:endParaRPr lang="cs-CZ" sz="1100" b="1" i="1" dirty="0">
              <a:solidFill>
                <a:srgbClr val="003366"/>
              </a:solidFill>
              <a:latin typeface="Arial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236514"/>
              </p:ext>
            </p:extLst>
          </p:nvPr>
        </p:nvGraphicFramePr>
        <p:xfrm>
          <a:off x="611560" y="1473200"/>
          <a:ext cx="8050048" cy="301752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088232"/>
                <a:gridCol w="5961816"/>
              </a:tblGrid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projektu: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CZ.1.07/1.5.00/34.0292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VY_32_INOVACE_UCT-1-04</a:t>
                      </a:r>
                      <a:endParaRPr lang="cs-CZ" sz="1600" b="1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Tematický celek (sada):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Rozvaha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Téma (název)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Procvičování pasiv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Předmět: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Účetnictví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Ročník /  Obor studia: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1. / Ekonomika a podnikání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Autor /</a:t>
                      </a:r>
                      <a:r>
                        <a:rPr kumimoji="0" lang="cs-CZ" sz="1400" b="1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datum vytvoření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Ing. </a:t>
                      </a:r>
                      <a:r>
                        <a:rPr lang="cs-CZ" sz="1600" b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Kamila Urbánková / 13.09.2012</a:t>
                      </a:r>
                      <a:endParaRPr lang="cs-CZ" sz="16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Anotace: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Materiál slouží k procvičování nové látky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na téma pasiva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Metodický pokyn:</a:t>
                      </a:r>
                      <a:endParaRPr kumimoji="0" lang="cs-CZ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Materiál slouží k prezentaci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a k samostudiu, možné vytisknout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643192" cy="756002"/>
          </a:xfrm>
        </p:spPr>
        <p:txBody>
          <a:bodyPr>
            <a:normAutofit fontScale="90000"/>
          </a:bodyPr>
          <a:lstStyle/>
          <a:p>
            <a:r>
              <a:rPr lang="cs-CZ" dirty="0"/>
              <a:t>Příklad zvýšení/snížení </a:t>
            </a:r>
            <a:r>
              <a:rPr lang="cs-CZ" dirty="0" smtClean="0"/>
              <a:t>závazku – řešení: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6720653"/>
              </p:ext>
            </p:extLst>
          </p:nvPr>
        </p:nvGraphicFramePr>
        <p:xfrm>
          <a:off x="457200" y="1628800"/>
          <a:ext cx="8229600" cy="388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2872"/>
                <a:gridCol w="3466728"/>
              </a:tblGrid>
              <a:tr h="354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Popis účetního případu</a:t>
                      </a:r>
                      <a:endParaRPr lang="cs-CZ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Zvýšení/snížení</a:t>
                      </a:r>
                      <a:endParaRPr lang="cs-CZ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404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1.      Podnikatel </a:t>
                      </a:r>
                      <a:r>
                        <a:rPr lang="cs-CZ" sz="1200" dirty="0">
                          <a:effectLst/>
                        </a:rPr>
                        <a:t>přijal fakturu za zákup materiálu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Zvýšení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404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2.      Peněžní </a:t>
                      </a:r>
                      <a:r>
                        <a:rPr lang="cs-CZ" sz="1200" dirty="0">
                          <a:effectLst/>
                        </a:rPr>
                        <a:t>ústav připsal na účet podniku úvěr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Zvýšení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404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3.       Z</a:t>
                      </a:r>
                      <a:r>
                        <a:rPr lang="cs-CZ" sz="1200" dirty="0">
                          <a:effectLst/>
                        </a:rPr>
                        <a:t> běžného účtu zaplacena faktura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Snížení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404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4.       Z</a:t>
                      </a:r>
                      <a:r>
                        <a:rPr lang="cs-CZ" sz="1200" dirty="0">
                          <a:effectLst/>
                        </a:rPr>
                        <a:t> běžného účtu splacena část úvěru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Snížení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404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5.      Platba </a:t>
                      </a:r>
                      <a:r>
                        <a:rPr lang="cs-CZ" sz="1200" dirty="0">
                          <a:effectLst/>
                        </a:rPr>
                        <a:t>dodavateli při převzetí dodávky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Nevzniká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404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6.      Daňová </a:t>
                      </a:r>
                      <a:r>
                        <a:rPr lang="cs-CZ" sz="1200" dirty="0">
                          <a:effectLst/>
                        </a:rPr>
                        <a:t>povinnost po výpočtu DPH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Zvýšení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404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7.      Výpočet </a:t>
                      </a:r>
                      <a:r>
                        <a:rPr lang="cs-CZ" sz="1200" dirty="0">
                          <a:effectLst/>
                        </a:rPr>
                        <a:t>mezd na konci měsíce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Zvýšení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404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8.      Výplata </a:t>
                      </a:r>
                      <a:r>
                        <a:rPr lang="cs-CZ" sz="1200" dirty="0">
                          <a:effectLst/>
                        </a:rPr>
                        <a:t>mzdy v dalším měsíci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Snížení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404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9.      Banka </a:t>
                      </a:r>
                      <a:r>
                        <a:rPr lang="cs-CZ" sz="1200" dirty="0">
                          <a:effectLst/>
                        </a:rPr>
                        <a:t>poskytla další úvěr na náš běžný účet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Zvýšení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92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10.   Celní </a:t>
                      </a:r>
                      <a:r>
                        <a:rPr lang="cs-CZ" sz="1200" dirty="0">
                          <a:effectLst/>
                        </a:rPr>
                        <a:t>správa vypočítala clo při dovozu majetku za zahraničí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Zvýšení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Obdélník 3">
            <a:hlinkClick r:id="rId2" action="ppaction://hlinksldjump"/>
          </p:cNvPr>
          <p:cNvSpPr/>
          <p:nvPr/>
        </p:nvSpPr>
        <p:spPr>
          <a:xfrm>
            <a:off x="2987824" y="5949280"/>
            <a:ext cx="33843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Otázka  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37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064896" cy="756002"/>
          </a:xfrm>
        </p:spPr>
        <p:txBody>
          <a:bodyPr>
            <a:normAutofit fontScale="90000"/>
          </a:bodyPr>
          <a:lstStyle/>
          <a:p>
            <a:pPr lvl="0"/>
            <a:r>
              <a:rPr lang="cs-CZ" dirty="0"/>
              <a:t>Určete zdroj financování </a:t>
            </a:r>
            <a:r>
              <a:rPr lang="cs-CZ" dirty="0" smtClean="0"/>
              <a:t>majetku - řešení: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3145395"/>
              </p:ext>
            </p:extLst>
          </p:nvPr>
        </p:nvGraphicFramePr>
        <p:xfrm>
          <a:off x="395536" y="1052736"/>
          <a:ext cx="8229600" cy="46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/>
                <a:gridCol w="3333056"/>
              </a:tblGrid>
              <a:tr h="288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Text - popis účetního případu</a:t>
                      </a:r>
                      <a:endParaRPr lang="cs-CZ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Zdroje financování majetku</a:t>
                      </a:r>
                      <a:endParaRPr lang="cs-CZ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200" dirty="0">
                          <a:effectLst/>
                        </a:rPr>
                        <a:t>Podnikatel vkládá z osobního vlastnictví do firmy peníze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Vlastní kapitál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2.      Podnikatel </a:t>
                      </a:r>
                      <a:r>
                        <a:rPr lang="cs-CZ" sz="1200" dirty="0">
                          <a:effectLst/>
                        </a:rPr>
                        <a:t>provádí výpočet mezd k 31.3. (výplata </a:t>
                      </a:r>
                      <a:r>
                        <a:rPr lang="cs-CZ" sz="1200" dirty="0" smtClean="0">
                          <a:effectLst/>
                        </a:rPr>
                        <a:t>bude</a:t>
                      </a:r>
                      <a:r>
                        <a:rPr lang="cs-CZ" sz="1200" baseline="0" dirty="0" smtClean="0">
                          <a:effectLst/>
                        </a:rPr>
                        <a:t> </a:t>
                      </a:r>
                      <a:r>
                        <a:rPr lang="cs-CZ" sz="1200" dirty="0" smtClean="0">
                          <a:effectLst/>
                        </a:rPr>
                        <a:t>15.4</a:t>
                      </a:r>
                      <a:r>
                        <a:rPr lang="cs-CZ" sz="1200" dirty="0">
                          <a:effectLst/>
                        </a:rPr>
                        <a:t>.)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Cizí -Závazek zaměstnanci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3.     Čistý </a:t>
                      </a:r>
                      <a:r>
                        <a:rPr lang="cs-CZ" sz="1200" dirty="0">
                          <a:effectLst/>
                        </a:rPr>
                        <a:t>zisk zůstává ve firmě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Vlastní kapitál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4.     Podnikatel </a:t>
                      </a:r>
                      <a:r>
                        <a:rPr lang="cs-CZ" sz="1200" dirty="0">
                          <a:effectLst/>
                        </a:rPr>
                        <a:t>přijímá dar – počítač do podnikání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Vlastní kapitál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5.     Podnikatel </a:t>
                      </a:r>
                      <a:r>
                        <a:rPr lang="cs-CZ" sz="1200" dirty="0">
                          <a:effectLst/>
                        </a:rPr>
                        <a:t>přijímá fakturu za materiál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Cizí-Závazek  dodavatel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6.    Podnikatel </a:t>
                      </a:r>
                      <a:r>
                        <a:rPr lang="cs-CZ" sz="1200" dirty="0">
                          <a:effectLst/>
                        </a:rPr>
                        <a:t>vkládá z osobního vlastnictví do firmy automobil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Vlastní kapitál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7.    Podnikateli </a:t>
                      </a:r>
                      <a:r>
                        <a:rPr lang="cs-CZ" sz="1200" dirty="0">
                          <a:effectLst/>
                        </a:rPr>
                        <a:t>byl poskytnut krátkodobý úvěr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Cizí -Úvěr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8.    Podnikatel </a:t>
                      </a:r>
                      <a:r>
                        <a:rPr lang="cs-CZ" sz="1200" dirty="0">
                          <a:effectLst/>
                        </a:rPr>
                        <a:t>z úvěru zaplatil fakturu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Cizí -Úvěr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9.    Podnikatel </a:t>
                      </a:r>
                      <a:r>
                        <a:rPr lang="cs-CZ" sz="1200" dirty="0">
                          <a:effectLst/>
                        </a:rPr>
                        <a:t>provedl výpočet daně z příjmů 28.2, splatnost 31.3.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Cizí-Závazek fin.úřad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10.   Podnikatel </a:t>
                      </a:r>
                      <a:r>
                        <a:rPr lang="cs-CZ" sz="1200" dirty="0">
                          <a:effectLst/>
                        </a:rPr>
                        <a:t>přijal fakturu za vedení účetnictví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Cizí-Závazek dodavatel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11.   Podnik </a:t>
                      </a:r>
                      <a:r>
                        <a:rPr lang="cs-CZ" sz="1200" dirty="0">
                          <a:effectLst/>
                        </a:rPr>
                        <a:t>ze zisku tvoří rezervní fond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Vlastní kapitál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12.   Podnik </a:t>
                      </a:r>
                      <a:r>
                        <a:rPr lang="cs-CZ" sz="1200" dirty="0">
                          <a:effectLst/>
                        </a:rPr>
                        <a:t>sráží zaměstnancům z mezd sociální pojištění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Cizí-Závazek Správa SP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13.   Podnik </a:t>
                      </a:r>
                      <a:r>
                        <a:rPr lang="cs-CZ" sz="1200" dirty="0">
                          <a:effectLst/>
                        </a:rPr>
                        <a:t>sráží zaměstnancům z mezd zdravotní pojištění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Cizí-Závazek ZP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14.   Podnikatel </a:t>
                      </a:r>
                      <a:r>
                        <a:rPr lang="cs-CZ" sz="1200" dirty="0">
                          <a:effectLst/>
                        </a:rPr>
                        <a:t>přijal fakturu za opravu střechy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Cizí-Závazek dodavatel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15.   Podnikateli </a:t>
                      </a:r>
                      <a:r>
                        <a:rPr lang="cs-CZ" sz="1200" dirty="0">
                          <a:effectLst/>
                        </a:rPr>
                        <a:t>byl poskytnut dlouhodobý úvěr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Cizí-Úvěr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Obdélník 3">
            <a:hlinkClick r:id="rId2" action="ppaction://hlinksldjump"/>
          </p:cNvPr>
          <p:cNvSpPr/>
          <p:nvPr/>
        </p:nvSpPr>
        <p:spPr>
          <a:xfrm>
            <a:off x="2987824" y="5985284"/>
            <a:ext cx="33843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Otázka  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04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3863" y="5157192"/>
            <a:ext cx="5756275" cy="1423987"/>
          </a:xfrm>
          <a:prstGeom prst="rect">
            <a:avLst/>
          </a:prstGeom>
          <a:noFill/>
        </p:spPr>
      </p:pic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3568" y="4591472"/>
            <a:ext cx="7848871" cy="4937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Materiály jsou určeny pro bezplatné používání pro potřeby výuky a vzdělávání na všech typech škol a školských zařízení. Jakékoli další využití podléhá autorskému zákonu.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Použité zdroje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3024337"/>
          </a:xfrm>
        </p:spPr>
        <p:txBody>
          <a:bodyPr>
            <a:normAutofit lnSpcReduction="10000"/>
          </a:bodyPr>
          <a:lstStyle/>
          <a:p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ŠTOHL</a:t>
            </a:r>
            <a:r>
              <a:rPr lang="cs-CZ" sz="1400" dirty="0"/>
              <a:t>, Pavel. Učebnice účetnictví pro střední školy a veřejnost 2008. Vzdělávací středisko Ing. Pavel </a:t>
            </a:r>
            <a:r>
              <a:rPr lang="cs-CZ" sz="1400" dirty="0" err="1"/>
              <a:t>Štohl</a:t>
            </a:r>
            <a:r>
              <a:rPr lang="cs-CZ" sz="1400" dirty="0"/>
              <a:t>. ISBN 978-80-87237-007</a:t>
            </a:r>
          </a:p>
          <a:p>
            <a:pPr marL="0" indent="0">
              <a:buNone/>
            </a:pPr>
            <a:r>
              <a:rPr lang="cs-CZ" sz="1400" dirty="0"/>
              <a:t>Munzar, Vladimír; Březinová, Hana; Muzikářová, Ludmila. Účetnictví I.  Bilance 2002. ISBN 80-86371-17-4</a:t>
            </a:r>
          </a:p>
          <a:p>
            <a:endParaRPr lang="cs-CZ" sz="1400" dirty="0"/>
          </a:p>
          <a:p>
            <a:endParaRPr lang="cs-CZ" sz="1400" dirty="0" smtClean="0"/>
          </a:p>
          <a:p>
            <a:endParaRPr lang="cs-CZ" sz="1400" dirty="0"/>
          </a:p>
          <a:p>
            <a:endParaRPr lang="cs-CZ" sz="1400" dirty="0" smtClean="0"/>
          </a:p>
          <a:p>
            <a:endParaRPr lang="cs-CZ" sz="1400" dirty="0"/>
          </a:p>
          <a:p>
            <a:r>
              <a:rPr lang="cs-CZ" sz="1400" dirty="0" smtClean="0"/>
              <a:t>Zpracovala</a:t>
            </a:r>
            <a:r>
              <a:rPr lang="cs-CZ" sz="1400" dirty="0"/>
              <a:t>: Ing. Kamila Urbánková</a:t>
            </a:r>
          </a:p>
          <a:p>
            <a:endParaRPr lang="cs-CZ" sz="1400" b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t>12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PASIVA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PASIVA – PROCVIČOVÁNÍ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499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643192" cy="756002"/>
          </a:xfrm>
        </p:spPr>
        <p:txBody>
          <a:bodyPr>
            <a:normAutofit/>
          </a:bodyPr>
          <a:lstStyle/>
          <a:p>
            <a:r>
              <a:rPr lang="cs-CZ" dirty="0"/>
              <a:t>Vyjmenujte zdroje krytí majetku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Vlastní zdroje</a:t>
            </a:r>
          </a:p>
          <a:p>
            <a:pPr lvl="0"/>
            <a:r>
              <a:rPr lang="cs-CZ" dirty="0"/>
              <a:t>Cizí zdroje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836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Co je vlastní kapitál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Vklady podnikatele a zisk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98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Co patří mezi cizí zdroje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Úvěry</a:t>
            </a:r>
          </a:p>
          <a:p>
            <a:pPr lvl="0"/>
            <a:r>
              <a:rPr lang="cs-CZ" dirty="0"/>
              <a:t>Závazky vůči dodavatelům </a:t>
            </a:r>
          </a:p>
          <a:p>
            <a:pPr lvl="0"/>
            <a:r>
              <a:rPr lang="cs-CZ" dirty="0"/>
              <a:t>Závazky vůči zaměstnancům</a:t>
            </a:r>
          </a:p>
          <a:p>
            <a:pPr lvl="0"/>
            <a:r>
              <a:rPr lang="cs-CZ" dirty="0"/>
              <a:t>Závazky vůči zdravotním pojišťovnám</a:t>
            </a:r>
          </a:p>
          <a:p>
            <a:pPr lvl="0"/>
            <a:r>
              <a:rPr lang="cs-CZ" dirty="0"/>
              <a:t>Závazek vůči správě sociálního zabezpečení</a:t>
            </a:r>
          </a:p>
          <a:p>
            <a:pPr lvl="0"/>
            <a:r>
              <a:rPr lang="cs-CZ" dirty="0"/>
              <a:t>Závazek vůči finančnímu úřadu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19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643192" cy="756002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Kdy vznikne závazek vůči dodavateli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Při přijetí faktury – pokud vznikne časový nesoulad mezi přijetím úhradou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22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Co je závazek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Dluh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764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643192" cy="756002"/>
          </a:xfrm>
        </p:spPr>
        <p:txBody>
          <a:bodyPr>
            <a:normAutofit/>
          </a:bodyPr>
          <a:lstStyle/>
          <a:p>
            <a:r>
              <a:rPr lang="cs-CZ" dirty="0"/>
              <a:t>Příklad zvýšení/snížení závazku: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73552460"/>
              </p:ext>
            </p:extLst>
          </p:nvPr>
        </p:nvGraphicFramePr>
        <p:xfrm>
          <a:off x="395536" y="1484784"/>
          <a:ext cx="8229600" cy="3830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4536"/>
                <a:gridCol w="3405064"/>
              </a:tblGrid>
              <a:tr h="353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Popis účetního případu</a:t>
                      </a:r>
                      <a:endParaRPr lang="cs-CZ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Zvýšení/snížení</a:t>
                      </a:r>
                      <a:endParaRPr lang="cs-CZ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7548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200" dirty="0">
                          <a:effectLst/>
                        </a:rPr>
                        <a:t>Podnikatel přijal fakturu za zákup materiálu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754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2.      Peněžní </a:t>
                      </a:r>
                      <a:r>
                        <a:rPr lang="cs-CZ" sz="1200" dirty="0">
                          <a:effectLst/>
                        </a:rPr>
                        <a:t>ústav připsal na účet podniku úvěr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754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3.      Z</a:t>
                      </a:r>
                      <a:r>
                        <a:rPr lang="cs-CZ" sz="1200" dirty="0">
                          <a:effectLst/>
                        </a:rPr>
                        <a:t> běžného účtu zaplacena faktura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754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4.      Z</a:t>
                      </a:r>
                      <a:r>
                        <a:rPr lang="cs-CZ" sz="1200" dirty="0">
                          <a:effectLst/>
                        </a:rPr>
                        <a:t> běžného účtu splacena část úvěru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754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5.      Platba </a:t>
                      </a:r>
                      <a:r>
                        <a:rPr lang="cs-CZ" sz="1200" dirty="0">
                          <a:effectLst/>
                        </a:rPr>
                        <a:t>dodavateli při převzetí dodávky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754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6.      Daňová </a:t>
                      </a:r>
                      <a:r>
                        <a:rPr lang="cs-CZ" sz="1200" dirty="0">
                          <a:effectLst/>
                        </a:rPr>
                        <a:t>povinnost po výpočtu DPH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754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7.      Výpočet </a:t>
                      </a:r>
                      <a:r>
                        <a:rPr lang="cs-CZ" sz="1200" dirty="0">
                          <a:effectLst/>
                        </a:rPr>
                        <a:t>mezd na konci měsíce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754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8.      Výplata </a:t>
                      </a:r>
                      <a:r>
                        <a:rPr lang="cs-CZ" sz="1200" dirty="0">
                          <a:effectLst/>
                        </a:rPr>
                        <a:t>mzdy v dalším měsíci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754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9.      Banka </a:t>
                      </a:r>
                      <a:r>
                        <a:rPr lang="cs-CZ" sz="1200" dirty="0">
                          <a:effectLst/>
                        </a:rPr>
                        <a:t>poskytla další úvěr na náš běžný účet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92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10.   Celní </a:t>
                      </a:r>
                      <a:r>
                        <a:rPr lang="cs-CZ" sz="1200" dirty="0">
                          <a:effectLst/>
                        </a:rPr>
                        <a:t>správa vypočítala clo při dovozu majetku za zahraničí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Obdélník 2">
            <a:hlinkClick r:id="rId2" action="ppaction://hlinksldjump"/>
          </p:cNvPr>
          <p:cNvSpPr/>
          <p:nvPr/>
        </p:nvSpPr>
        <p:spPr>
          <a:xfrm>
            <a:off x="2987824" y="5805264"/>
            <a:ext cx="33843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Řešení 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09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43192" cy="756002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Určete zdroj financování majetku</a:t>
            </a:r>
            <a:r>
              <a:rPr lang="cs-CZ" dirty="0" smtClean="0"/>
              <a:t>: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88997681"/>
              </p:ext>
            </p:extLst>
          </p:nvPr>
        </p:nvGraphicFramePr>
        <p:xfrm>
          <a:off x="323528" y="1052736"/>
          <a:ext cx="8229600" cy="46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/>
                <a:gridCol w="3333056"/>
              </a:tblGrid>
              <a:tr h="288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Text - popis účetního případu</a:t>
                      </a:r>
                      <a:endParaRPr lang="cs-CZ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Zdroje financování majetku</a:t>
                      </a:r>
                      <a:endParaRPr lang="cs-CZ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200" dirty="0">
                          <a:effectLst/>
                        </a:rPr>
                        <a:t>Podnikatel vkládá z osobního vlastnictví do firmy peníze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2.     Podnikatel </a:t>
                      </a:r>
                      <a:r>
                        <a:rPr lang="cs-CZ" sz="1200" dirty="0">
                          <a:effectLst/>
                        </a:rPr>
                        <a:t>provádí výpočet mezd k 31.3. (výplata bude </a:t>
                      </a:r>
                      <a:r>
                        <a:rPr lang="cs-CZ" sz="1200" dirty="0" smtClean="0">
                          <a:effectLst/>
                        </a:rPr>
                        <a:t>15.4</a:t>
                      </a:r>
                      <a:r>
                        <a:rPr lang="cs-CZ" sz="1200" dirty="0">
                          <a:effectLst/>
                        </a:rPr>
                        <a:t>.)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3.     Čistý </a:t>
                      </a:r>
                      <a:r>
                        <a:rPr lang="cs-CZ" sz="1200" dirty="0">
                          <a:effectLst/>
                        </a:rPr>
                        <a:t>zisk zůstává ve firmě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4.    Podnikatel </a:t>
                      </a:r>
                      <a:r>
                        <a:rPr lang="cs-CZ" sz="1200" dirty="0">
                          <a:effectLst/>
                        </a:rPr>
                        <a:t>přijímá dar – počítač do podnikání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5.    Podnikatel </a:t>
                      </a:r>
                      <a:r>
                        <a:rPr lang="cs-CZ" sz="1200" dirty="0">
                          <a:effectLst/>
                        </a:rPr>
                        <a:t>přijímá fakturu za materiál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6.    Podnikatel </a:t>
                      </a:r>
                      <a:r>
                        <a:rPr lang="cs-CZ" sz="1200" dirty="0">
                          <a:effectLst/>
                        </a:rPr>
                        <a:t>vkládá z osobního vlastnictví do firmy automobil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7.    Podnikateli </a:t>
                      </a:r>
                      <a:r>
                        <a:rPr lang="cs-CZ" sz="1200" dirty="0">
                          <a:effectLst/>
                        </a:rPr>
                        <a:t>byl poskytnut krátkodobý úvěr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8.    Podnikatel </a:t>
                      </a:r>
                      <a:r>
                        <a:rPr lang="cs-CZ" sz="1200" dirty="0">
                          <a:effectLst/>
                        </a:rPr>
                        <a:t>z úvěru zaplatil fakturu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9.</a:t>
                      </a:r>
                      <a:r>
                        <a:rPr lang="cs-CZ" sz="1200" baseline="0" dirty="0" smtClean="0">
                          <a:effectLst/>
                        </a:rPr>
                        <a:t>    </a:t>
                      </a:r>
                      <a:r>
                        <a:rPr lang="cs-CZ" sz="1200" dirty="0" smtClean="0">
                          <a:effectLst/>
                        </a:rPr>
                        <a:t>Podnikatel </a:t>
                      </a:r>
                      <a:r>
                        <a:rPr lang="cs-CZ" sz="1200" dirty="0">
                          <a:effectLst/>
                        </a:rPr>
                        <a:t>provedl výpočet daně z </a:t>
                      </a:r>
                      <a:r>
                        <a:rPr lang="cs-CZ" sz="1200" dirty="0" smtClean="0">
                          <a:effectLst/>
                        </a:rPr>
                        <a:t>příjmů 28.2</a:t>
                      </a:r>
                      <a:r>
                        <a:rPr lang="cs-CZ" sz="1200" dirty="0">
                          <a:effectLst/>
                        </a:rPr>
                        <a:t>.</a:t>
                      </a:r>
                      <a:r>
                        <a:rPr lang="cs-CZ" sz="1200" dirty="0" smtClean="0">
                          <a:effectLst/>
                        </a:rPr>
                        <a:t> </a:t>
                      </a:r>
                      <a:r>
                        <a:rPr lang="cs-CZ" sz="1200" dirty="0">
                          <a:effectLst/>
                        </a:rPr>
                        <a:t>splatnost 31.3.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10.  Podnikatel </a:t>
                      </a:r>
                      <a:r>
                        <a:rPr lang="cs-CZ" sz="1200" dirty="0">
                          <a:effectLst/>
                        </a:rPr>
                        <a:t>přijal fakturu za vedení účetnictví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11.   Podnik </a:t>
                      </a:r>
                      <a:r>
                        <a:rPr lang="cs-CZ" sz="1200" dirty="0">
                          <a:effectLst/>
                        </a:rPr>
                        <a:t>ze zisku tvoří rezervní fond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12.   Podnik </a:t>
                      </a:r>
                      <a:r>
                        <a:rPr lang="cs-CZ" sz="1200" dirty="0">
                          <a:effectLst/>
                        </a:rPr>
                        <a:t>sráží zaměstnancům z mezd sociální pojištění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13.   Podnik </a:t>
                      </a:r>
                      <a:r>
                        <a:rPr lang="cs-CZ" sz="1200" dirty="0">
                          <a:effectLst/>
                        </a:rPr>
                        <a:t>sráží zaměstnancům z mezd zdravotní pojištění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14.   Podnikatel </a:t>
                      </a:r>
                      <a:r>
                        <a:rPr lang="cs-CZ" sz="1200" dirty="0">
                          <a:effectLst/>
                        </a:rPr>
                        <a:t>přijal fakturu za opravu střechy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15.   Podnikateli </a:t>
                      </a:r>
                      <a:r>
                        <a:rPr lang="cs-CZ" sz="1200" dirty="0">
                          <a:effectLst/>
                        </a:rPr>
                        <a:t>byl poskytnut dlouhodobý úvěr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Obdélník 3">
            <a:hlinkClick r:id="rId2" action="ppaction://hlinksldjump"/>
          </p:cNvPr>
          <p:cNvSpPr/>
          <p:nvPr/>
        </p:nvSpPr>
        <p:spPr>
          <a:xfrm>
            <a:off x="2915816" y="6021288"/>
            <a:ext cx="33843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Řešení 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01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</TotalTime>
  <Words>682</Words>
  <Application>Microsoft Office PowerPoint</Application>
  <PresentationFormat>Předvádění na obrazovce (4:3)</PresentationFormat>
  <Paragraphs>177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Arkýř</vt:lpstr>
      <vt:lpstr>Prezentace aplikace PowerPoint</vt:lpstr>
      <vt:lpstr>PASIVA</vt:lpstr>
      <vt:lpstr>Vyjmenujte zdroje krytí majetku</vt:lpstr>
      <vt:lpstr>Co je vlastní kapitál?</vt:lpstr>
      <vt:lpstr>Co patří mezi cizí zdroje?</vt:lpstr>
      <vt:lpstr>Kdy vznikne závazek vůči dodavateli?</vt:lpstr>
      <vt:lpstr>Co je závazek?</vt:lpstr>
      <vt:lpstr>Příklad zvýšení/snížení závazku:</vt:lpstr>
      <vt:lpstr>Určete zdroj financování majetku:</vt:lpstr>
      <vt:lpstr>Příklad zvýšení/snížení závazku – řešení:</vt:lpstr>
      <vt:lpstr>Určete zdroj financování majetku - řešení:</vt:lpstr>
      <vt:lpstr>Použité zdroje</vt:lpstr>
    </vt:vector>
  </TitlesOfParts>
  <Company>Pajjounovo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Pavel</dc:creator>
  <cp:lastModifiedBy>martin storek</cp:lastModifiedBy>
  <cp:revision>11</cp:revision>
  <dcterms:created xsi:type="dcterms:W3CDTF">2012-09-24T18:00:00Z</dcterms:created>
  <dcterms:modified xsi:type="dcterms:W3CDTF">2012-11-30T20:28:28Z</dcterms:modified>
</cp:coreProperties>
</file>