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1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6D216-998E-4247-A480-48912DD4E1C7}" type="datetimeFigureOut">
              <a:rPr lang="cs-CZ" smtClean="0"/>
              <a:pPr/>
              <a:t>27.10.2013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C4E39-43D1-484B-A178-40EB16B25F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91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C4E39-43D1-484B-A178-40EB16B25FE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17E6-2167-4B64-A75C-6590AB2DCA9A}" type="datetime1">
              <a:rPr lang="cs-CZ" smtClean="0"/>
              <a:t>27.10.2013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1015-52E0-437A-80F5-0659BC0B593D}" type="datetime1">
              <a:rPr lang="cs-CZ" smtClean="0"/>
              <a:t>27.10.2013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1687-3475-4AFD-AAB1-686800B13B4E}" type="datetime1">
              <a:rPr lang="cs-CZ" smtClean="0"/>
              <a:t>27.10.2013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6820-ED54-43C9-8717-0629C3BCF652}" type="datetime1">
              <a:rPr lang="cs-CZ" smtClean="0"/>
              <a:t>27.10.2013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71C3-2B7B-409A-8238-38A754D79A96}" type="datetime1">
              <a:rPr lang="cs-CZ" smtClean="0"/>
              <a:t>27.10.2013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8810-B67E-473F-B70C-FAE893431A27}" type="datetime1">
              <a:rPr lang="cs-CZ" smtClean="0"/>
              <a:t>27.10.2013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59D2-3687-4901-956F-D2170D60DA64}" type="datetime1">
              <a:rPr lang="cs-CZ" smtClean="0"/>
              <a:t>27.10.2013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20E4-4A82-4D11-A794-4783478367BE}" type="datetime1">
              <a:rPr lang="cs-CZ" smtClean="0"/>
              <a:t>27.10.2013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F9F9-6685-48D0-A5BE-9E8ABEAE67CB}" type="datetime1">
              <a:rPr lang="cs-CZ" smtClean="0"/>
              <a:t>27.10.2013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DFA5-3C62-4FAC-BE73-2275DE4BC683}" type="datetime1">
              <a:rPr lang="cs-CZ" smtClean="0"/>
              <a:t>27.10.2013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E7C2-D021-4C65-9200-04210F5AB5A4}" type="datetime1">
              <a:rPr lang="cs-CZ" smtClean="0"/>
              <a:t>27.10.2013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52ED47-F1A3-450B-99E2-44A3DE3D3E6D}" type="datetime1">
              <a:rPr lang="cs-CZ" smtClean="0"/>
              <a:t>27.10.2013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B0A2D7-83CB-461D-894D-C096AE7306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514538"/>
              </p:ext>
            </p:extLst>
          </p:nvPr>
        </p:nvGraphicFramePr>
        <p:xfrm>
          <a:off x="500034" y="1428736"/>
          <a:ext cx="8050048" cy="30263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34408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VY_32_INOVACE_VYA-1-03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Algoritmizace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Vývojový diagram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Vývoj aplikací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1.ročník</a:t>
                      </a:r>
                      <a:r>
                        <a:rPr lang="cs-CZ" sz="1600" b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 Informační</a:t>
                      </a:r>
                      <a:r>
                        <a:rPr lang="cs-CZ" sz="1600" b="1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technologie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Ing. </a:t>
                      </a:r>
                      <a:r>
                        <a:rPr lang="cs-CZ" sz="1600" b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Bc. Jaroslava Horová/1.10.2012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 se seznámí s jednotlivými prvky algoritmů a naučí se je používat.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Určeno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k prezentaci  </a:t>
                      </a:r>
                      <a:r>
                        <a:rPr lang="cs-CZ" sz="12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nebo samostudiu.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869160"/>
            <a:ext cx="5756275" cy="1423987"/>
          </a:xfrm>
          <a:prstGeom prst="rect">
            <a:avLst/>
          </a:prstGeom>
          <a:noFill/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Začátek nebo konec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259491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sz="6700" dirty="0" smtClean="0">
                <a:solidFill>
                  <a:schemeClr val="tx1"/>
                </a:solidFill>
                <a:latin typeface="Calibri" pitchFamily="34" charset="0"/>
              </a:rPr>
              <a:t>Vyskytuje se pouze na začátku programu</a:t>
            </a:r>
          </a:p>
          <a:p>
            <a:pPr algn="just"/>
            <a:r>
              <a:rPr lang="cs-CZ" sz="6700" dirty="0" smtClean="0">
                <a:solidFill>
                  <a:schemeClr val="tx1"/>
                </a:solidFill>
                <a:latin typeface="Calibri" pitchFamily="34" charset="0"/>
              </a:rPr>
              <a:t>(z dolního okraje vystupuje šipka, je uvedeno </a:t>
            </a:r>
            <a:r>
              <a:rPr lang="cs-CZ" sz="6700" b="1" dirty="0" smtClean="0">
                <a:solidFill>
                  <a:schemeClr val="tx1"/>
                </a:solidFill>
                <a:latin typeface="Calibri" pitchFamily="34" charset="0"/>
              </a:rPr>
              <a:t>Začátek </a:t>
            </a:r>
            <a:r>
              <a:rPr lang="cs-CZ" sz="6700" dirty="0" smtClean="0">
                <a:solidFill>
                  <a:schemeClr val="tx1"/>
                </a:solidFill>
                <a:latin typeface="Calibri" pitchFamily="34" charset="0"/>
              </a:rPr>
              <a:t>nebo </a:t>
            </a:r>
            <a:r>
              <a:rPr lang="cs-CZ" sz="6700" b="1" dirty="0" smtClean="0">
                <a:solidFill>
                  <a:schemeClr val="tx1"/>
                </a:solidFill>
                <a:latin typeface="Calibri" pitchFamily="34" charset="0"/>
              </a:rPr>
              <a:t>Start</a:t>
            </a:r>
            <a:r>
              <a:rPr lang="cs-CZ" sz="6700" dirty="0" smtClean="0">
                <a:solidFill>
                  <a:schemeClr val="tx1"/>
                </a:solidFill>
                <a:latin typeface="Calibri" pitchFamily="34" charset="0"/>
              </a:rPr>
              <a:t>) nebo na jeho konci (šipka vstupuje do jeho horního okraje, je uvedeno </a:t>
            </a:r>
            <a:r>
              <a:rPr lang="cs-CZ" sz="6700" b="1" dirty="0" smtClean="0">
                <a:solidFill>
                  <a:schemeClr val="tx1"/>
                </a:solidFill>
                <a:latin typeface="Calibri" pitchFamily="34" charset="0"/>
              </a:rPr>
              <a:t>Konec </a:t>
            </a:r>
            <a:r>
              <a:rPr lang="cs-CZ" sz="6700" dirty="0" smtClean="0">
                <a:solidFill>
                  <a:schemeClr val="tx1"/>
                </a:solidFill>
                <a:latin typeface="Calibri" pitchFamily="34" charset="0"/>
              </a:rPr>
              <a:t>nebo </a:t>
            </a:r>
            <a:r>
              <a:rPr lang="cs-CZ" sz="6700" b="1" dirty="0" smtClean="0">
                <a:solidFill>
                  <a:schemeClr val="tx1"/>
                </a:solidFill>
                <a:latin typeface="Calibri" pitchFamily="34" charset="0"/>
              </a:rPr>
              <a:t>End.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491880" y="5085184"/>
            <a:ext cx="1944216" cy="9361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Vstup nebo výstup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Z</a:t>
            </a:r>
            <a:r>
              <a:rPr lang="cs-CZ" smtClean="0">
                <a:solidFill>
                  <a:schemeClr val="tx1"/>
                </a:solidFill>
                <a:latin typeface="Calibri" pitchFamily="34" charset="0"/>
              </a:rPr>
              <a:t>názorňuje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načtení dat, která jsou potřebná pro činnost programu (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Čti: ...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), nebo zobrazení výstupů programu na zobrazovacím zařízení (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Zobraz: ...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) – na obrazovce </a:t>
            </a:r>
            <a:r>
              <a:rPr lang="cs-CZ" smtClean="0">
                <a:solidFill>
                  <a:schemeClr val="tx1"/>
                </a:solidFill>
                <a:latin typeface="Calibri" pitchFamily="34" charset="0"/>
              </a:rPr>
              <a:t>nebo tiskárně.</a:t>
            </a:r>
            <a:endParaRPr lang="cs-CZ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1547664" y="4293096"/>
            <a:ext cx="2160240" cy="1584176"/>
            <a:chOff x="357158" y="4282884"/>
            <a:chExt cx="1071570" cy="789190"/>
          </a:xfrm>
        </p:grpSpPr>
        <p:sp>
          <p:nvSpPr>
            <p:cNvPr id="5" name="Vývojový diagram: údaje 4"/>
            <p:cNvSpPr/>
            <p:nvPr/>
          </p:nvSpPr>
          <p:spPr>
            <a:xfrm>
              <a:off x="357158" y="4502396"/>
              <a:ext cx="1071570" cy="357190"/>
            </a:xfrm>
            <a:prstGeom prst="flowChartInputOutpu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642910" y="4569862"/>
              <a:ext cx="500066" cy="18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Čti: A,B</a:t>
              </a:r>
              <a:endParaRPr lang="cs-CZ" dirty="0"/>
            </a:p>
          </p:txBody>
        </p:sp>
        <p:cxnSp>
          <p:nvCxnSpPr>
            <p:cNvPr id="7" name="Přímá spojovací šipka 6"/>
            <p:cNvCxnSpPr/>
            <p:nvPr/>
          </p:nvCxnSpPr>
          <p:spPr>
            <a:xfrm rot="5400000">
              <a:off x="802160" y="4390884"/>
              <a:ext cx="216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šipka 7"/>
            <p:cNvCxnSpPr/>
            <p:nvPr/>
          </p:nvCxnSpPr>
          <p:spPr>
            <a:xfrm rot="5400000">
              <a:off x="809184" y="4964074"/>
              <a:ext cx="216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Skupina 8"/>
          <p:cNvGrpSpPr/>
          <p:nvPr/>
        </p:nvGrpSpPr>
        <p:grpSpPr>
          <a:xfrm>
            <a:off x="4499992" y="4293096"/>
            <a:ext cx="2160240" cy="1584176"/>
            <a:chOff x="357158" y="4282884"/>
            <a:chExt cx="1071570" cy="789190"/>
          </a:xfrm>
        </p:grpSpPr>
        <p:sp>
          <p:nvSpPr>
            <p:cNvPr id="10" name="Vývojový diagram: údaje 9"/>
            <p:cNvSpPr/>
            <p:nvPr/>
          </p:nvSpPr>
          <p:spPr>
            <a:xfrm>
              <a:off x="357158" y="4502396"/>
              <a:ext cx="1071570" cy="357190"/>
            </a:xfrm>
            <a:prstGeom prst="flowChartInputOutpu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642910" y="4569862"/>
              <a:ext cx="500066" cy="18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Zobraz:</a:t>
              </a:r>
              <a:endParaRPr lang="cs-CZ" dirty="0"/>
            </a:p>
          </p:txBody>
        </p:sp>
        <p:cxnSp>
          <p:nvCxnSpPr>
            <p:cNvPr id="12" name="Přímá spojovací šipka 11"/>
            <p:cNvCxnSpPr/>
            <p:nvPr/>
          </p:nvCxnSpPr>
          <p:spPr>
            <a:xfrm rot="5400000">
              <a:off x="802160" y="4390884"/>
              <a:ext cx="216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šipka 12"/>
            <p:cNvCxnSpPr/>
            <p:nvPr/>
          </p:nvCxnSpPr>
          <p:spPr>
            <a:xfrm rot="5400000">
              <a:off x="809184" y="4964074"/>
              <a:ext cx="216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15" name="Zástupný symbol pro zápatí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Zpracování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Z</a:t>
            </a:r>
            <a:r>
              <a:rPr lang="cs-CZ" smtClean="0">
                <a:solidFill>
                  <a:schemeClr val="tx1"/>
                </a:solidFill>
                <a:latin typeface="Calibri" pitchFamily="34" charset="0"/>
              </a:rPr>
              <a:t>názorňuje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nějakou činnost programu, během které dochází k transformaci dat (například sečtení dvou </a:t>
            </a:r>
            <a:r>
              <a:rPr lang="cs-CZ" smtClean="0">
                <a:solidFill>
                  <a:schemeClr val="tx1"/>
                </a:solidFill>
                <a:latin typeface="Calibri" pitchFamily="34" charset="0"/>
              </a:rPr>
              <a:t>čísel), jeden vstup a jeden výstup.</a:t>
            </a:r>
            <a:endParaRPr lang="cs-CZ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3347864" y="3573016"/>
            <a:ext cx="1512168" cy="1368152"/>
            <a:chOff x="500034" y="3115094"/>
            <a:chExt cx="791438" cy="900400"/>
          </a:xfrm>
        </p:grpSpPr>
        <p:sp>
          <p:nvSpPr>
            <p:cNvPr id="5" name="Vývojový diagram: postup 4"/>
            <p:cNvSpPr/>
            <p:nvPr/>
          </p:nvSpPr>
          <p:spPr>
            <a:xfrm>
              <a:off x="500034" y="3357562"/>
              <a:ext cx="785818" cy="428628"/>
            </a:xfrm>
            <a:prstGeom prst="flowChartProcess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571472" y="3437753"/>
              <a:ext cx="720000" cy="243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  A: =A+B</a:t>
              </a:r>
              <a:endParaRPr lang="cs-CZ" dirty="0"/>
            </a:p>
          </p:txBody>
        </p:sp>
        <p:cxnSp>
          <p:nvCxnSpPr>
            <p:cNvPr id="7" name="Přímá spojovací šipka 6"/>
            <p:cNvCxnSpPr/>
            <p:nvPr/>
          </p:nvCxnSpPr>
          <p:spPr>
            <a:xfrm rot="5400000">
              <a:off x="781704" y="3223094"/>
              <a:ext cx="216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šipka 7"/>
            <p:cNvCxnSpPr/>
            <p:nvPr/>
          </p:nvCxnSpPr>
          <p:spPr>
            <a:xfrm rot="5400000">
              <a:off x="784204" y="3907494"/>
              <a:ext cx="216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Rozhodovací blok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cs-CZ" smtClean="0">
                <a:solidFill>
                  <a:schemeClr val="tx1"/>
                </a:solidFill>
                <a:latin typeface="Calibri" pitchFamily="34" charset="0"/>
              </a:rPr>
              <a:t>louží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k rozvětvení programu na základě nějaké podmínky, která je </a:t>
            </a:r>
            <a:r>
              <a:rPr lang="cs-CZ" smtClean="0">
                <a:solidFill>
                  <a:schemeClr val="tx1"/>
                </a:solidFill>
                <a:latin typeface="Calibri" pitchFamily="34" charset="0"/>
              </a:rPr>
              <a:t>uvedena uvnitř, je-li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podmínka splněna, pak program pokračuje větví označenou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+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, není-li splněna, pokračuje větví </a:t>
            </a:r>
            <a:r>
              <a:rPr lang="cs-CZ" smtClean="0">
                <a:solidFill>
                  <a:schemeClr val="tx1"/>
                </a:solidFill>
                <a:latin typeface="Calibri" pitchFamily="34" charset="0"/>
              </a:rPr>
              <a:t>označenou</a:t>
            </a:r>
            <a:r>
              <a:rPr lang="cs-CZ" b="1" smtClean="0">
                <a:solidFill>
                  <a:schemeClr val="tx1"/>
                </a:solidFill>
                <a:latin typeface="Calibri" pitchFamily="34" charset="0"/>
              </a:rPr>
              <a:t> -.</a:t>
            </a:r>
            <a:endParaRPr lang="cs-CZ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203848" y="4437112"/>
            <a:ext cx="2520280" cy="1656184"/>
            <a:chOff x="515024" y="5287182"/>
            <a:chExt cx="1556646" cy="999338"/>
          </a:xfrm>
        </p:grpSpPr>
        <p:sp>
          <p:nvSpPr>
            <p:cNvPr id="5" name="Vývojový diagram: rozhodnutí 4"/>
            <p:cNvSpPr/>
            <p:nvPr/>
          </p:nvSpPr>
          <p:spPr>
            <a:xfrm>
              <a:off x="785786" y="5572140"/>
              <a:ext cx="1000132" cy="642942"/>
            </a:xfrm>
            <a:prstGeom prst="flowChartDecisi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" name="Tvar 5"/>
            <p:cNvCxnSpPr>
              <a:stCxn id="5" idx="3"/>
            </p:cNvCxnSpPr>
            <p:nvPr/>
          </p:nvCxnSpPr>
          <p:spPr>
            <a:xfrm>
              <a:off x="1785918" y="5893611"/>
              <a:ext cx="214314" cy="3929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Tvar 6"/>
            <p:cNvCxnSpPr/>
            <p:nvPr/>
          </p:nvCxnSpPr>
          <p:spPr>
            <a:xfrm flipH="1">
              <a:off x="567018" y="5891384"/>
              <a:ext cx="214314" cy="3929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ovéPole 7"/>
            <p:cNvSpPr txBox="1"/>
            <p:nvPr/>
          </p:nvSpPr>
          <p:spPr>
            <a:xfrm>
              <a:off x="1785918" y="558361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+</a:t>
              </a:r>
              <a:endParaRPr lang="cs-CZ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515024" y="557214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-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915304" y="5765126"/>
              <a:ext cx="828000" cy="204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  Podmínka</a:t>
              </a:r>
              <a:endParaRPr lang="cs-CZ" sz="1600" dirty="0"/>
            </a:p>
          </p:txBody>
        </p:sp>
        <p:cxnSp>
          <p:nvCxnSpPr>
            <p:cNvPr id="11" name="Přímá spojovací šipka 10"/>
            <p:cNvCxnSpPr>
              <a:endCxn id="5" idx="0"/>
            </p:cNvCxnSpPr>
            <p:nvPr/>
          </p:nvCxnSpPr>
          <p:spPr>
            <a:xfrm rot="5400000">
              <a:off x="1142976" y="5429264"/>
              <a:ext cx="2857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Příprava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O</a:t>
            </a:r>
            <a:r>
              <a:rPr lang="cs-CZ" smtClean="0">
                <a:solidFill>
                  <a:schemeClr val="tx1"/>
                </a:solidFill>
                <a:latin typeface="Calibri" pitchFamily="34" charset="0"/>
              </a:rPr>
              <a:t>značuje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přípravnou fázi programu, například pro zahájení cyklu o známém počtu opakování. Stejná značka může být i na konci tohoto </a:t>
            </a:r>
            <a:r>
              <a:rPr lang="cs-CZ" smtClean="0">
                <a:solidFill>
                  <a:schemeClr val="tx1"/>
                </a:solidFill>
                <a:latin typeface="Calibri" pitchFamily="34" charset="0"/>
              </a:rPr>
              <a:t>typu cyklu.</a:t>
            </a:r>
            <a:endParaRPr lang="cs-CZ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3419872" y="4437112"/>
            <a:ext cx="2016224" cy="1008112"/>
            <a:chOff x="285720" y="1643050"/>
            <a:chExt cx="1285884" cy="500066"/>
          </a:xfrm>
        </p:grpSpPr>
        <p:sp>
          <p:nvSpPr>
            <p:cNvPr id="5" name="Vývojový diagram: příprava 4"/>
            <p:cNvSpPr/>
            <p:nvPr/>
          </p:nvSpPr>
          <p:spPr>
            <a:xfrm>
              <a:off x="285720" y="1643050"/>
              <a:ext cx="1285884" cy="500066"/>
            </a:xfrm>
            <a:prstGeom prst="flowChartPreparati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515342" y="1750207"/>
              <a:ext cx="785818" cy="320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Cyklus</a:t>
              </a:r>
            </a:p>
            <a:p>
              <a:pPr algn="ctr"/>
              <a:r>
                <a:rPr lang="cs-CZ" dirty="0" smtClean="0"/>
                <a:t>K: =1,N</a:t>
              </a:r>
              <a:endParaRPr lang="cs-CZ" dirty="0"/>
            </a:p>
          </p:txBody>
        </p:sp>
      </p:grp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Spojka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mtClean="0">
                <a:solidFill>
                  <a:schemeClr val="tx1"/>
                </a:solidFill>
                <a:latin typeface="Calibri" pitchFamily="34" charset="0"/>
              </a:rPr>
              <a:t>Spojuje dvě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části vývojového diagramu, které nešlo nakreslit souvisle (např. přerušení na konci stránky nebo z důvodu křížících se čar). Spojky na konci přerušení a na začátku pokračování musí být označeny stejnými čísly.</a:t>
            </a:r>
            <a:endParaRPr lang="cs-CZ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563888" y="4653136"/>
            <a:ext cx="1368152" cy="1296144"/>
            <a:chOff x="428596" y="2714620"/>
            <a:chExt cx="900000" cy="828000"/>
          </a:xfrm>
        </p:grpSpPr>
        <p:sp>
          <p:nvSpPr>
            <p:cNvPr id="5" name="Vývojový diagram: spojka 4"/>
            <p:cNvSpPr/>
            <p:nvPr/>
          </p:nvSpPr>
          <p:spPr>
            <a:xfrm>
              <a:off x="428596" y="2714620"/>
              <a:ext cx="900000" cy="828000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760175" y="2990620"/>
              <a:ext cx="428628" cy="294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/>
                <a:t>1</a:t>
              </a:r>
              <a:endParaRPr lang="cs-CZ" sz="2400" dirty="0"/>
            </a:p>
          </p:txBody>
        </p:sp>
      </p:grp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Podprogram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Znázorňuje samostatnou část programu, která může obsahovat větší množství kroků (například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Spočti součet zadaných čísel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).</a:t>
            </a:r>
            <a:endParaRPr lang="cs-CZ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2843808" y="4005064"/>
            <a:ext cx="1944216" cy="1728192"/>
            <a:chOff x="357158" y="4184838"/>
            <a:chExt cx="1143008" cy="1246996"/>
          </a:xfrm>
        </p:grpSpPr>
        <p:sp>
          <p:nvSpPr>
            <p:cNvPr id="5" name="Vývojový diagram: předdefinovaný postup 4"/>
            <p:cNvSpPr/>
            <p:nvPr/>
          </p:nvSpPr>
          <p:spPr>
            <a:xfrm>
              <a:off x="357158" y="4500570"/>
              <a:ext cx="1143008" cy="642942"/>
            </a:xfrm>
            <a:prstGeom prst="flowChartPredefinedProcess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484159" y="4704420"/>
              <a:ext cx="828000" cy="377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Spočti součet zadaných čísel</a:t>
              </a:r>
              <a:endParaRPr lang="cs-CZ" sz="1400" dirty="0"/>
            </a:p>
          </p:txBody>
        </p:sp>
        <p:cxnSp>
          <p:nvCxnSpPr>
            <p:cNvPr id="7" name="Přímá spojovací šipka 6"/>
            <p:cNvCxnSpPr/>
            <p:nvPr/>
          </p:nvCxnSpPr>
          <p:spPr>
            <a:xfrm rot="5400000">
              <a:off x="786580" y="5288164"/>
              <a:ext cx="2857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šipka 7"/>
            <p:cNvCxnSpPr/>
            <p:nvPr/>
          </p:nvCxnSpPr>
          <p:spPr>
            <a:xfrm rot="5400000">
              <a:off x="786580" y="4326920"/>
              <a:ext cx="2857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r>
              <a:rPr lang="cs-CZ" sz="1200" dirty="0" smtClean="0"/>
              <a:t>PŠENČÍKOVÁ, Jana. </a:t>
            </a:r>
            <a:r>
              <a:rPr lang="cs-CZ" sz="1200" i="1" dirty="0" smtClean="0"/>
              <a:t>Algoritmizace</a:t>
            </a:r>
            <a:r>
              <a:rPr lang="cs-CZ" sz="1200" dirty="0" smtClean="0"/>
              <a:t>. Kralice na Hané: </a:t>
            </a:r>
            <a:r>
              <a:rPr lang="cs-CZ" sz="1200" dirty="0" err="1" smtClean="0"/>
              <a:t>Computer</a:t>
            </a:r>
            <a:r>
              <a:rPr lang="cs-CZ" sz="1200" dirty="0" smtClean="0"/>
              <a:t> Media s.r.o., 2007, ISBN 80-86686-80-9</a:t>
            </a:r>
          </a:p>
          <a:p>
            <a:endParaRPr lang="cs-CZ" sz="1050" b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0A2D7-83CB-461D-894D-C096AE730669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613</TotalTime>
  <Words>389</Words>
  <Application>Microsoft Office PowerPoint</Application>
  <PresentationFormat>Předvádění na obrazovce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Prezentace aplikace PowerPoint</vt:lpstr>
      <vt:lpstr>Začátek nebo konec</vt:lpstr>
      <vt:lpstr>Vstup nebo výstup</vt:lpstr>
      <vt:lpstr>Zpracování</vt:lpstr>
      <vt:lpstr>Rozhodovací blok</vt:lpstr>
      <vt:lpstr>Příprava</vt:lpstr>
      <vt:lpstr>Spojka</vt:lpstr>
      <vt:lpstr>Podprogram</vt:lpstr>
      <vt:lpstr>Použité zdroje</vt:lpstr>
    </vt:vector>
  </TitlesOfParts>
  <Company>kspa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ipserova</dc:creator>
  <cp:lastModifiedBy>Martin Štorek</cp:lastModifiedBy>
  <cp:revision>86</cp:revision>
  <dcterms:created xsi:type="dcterms:W3CDTF">2012-02-21T12:30:14Z</dcterms:created>
  <dcterms:modified xsi:type="dcterms:W3CDTF">2013-10-27T18:01:17Z</dcterms:modified>
</cp:coreProperties>
</file>