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5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693FD-8BEC-4D75-B252-D60A0B542313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7A4B8-C698-470D-BAB9-5A0570A186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4668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84E1-ECBE-4D1A-9E6B-47B01FDCEDCD}" type="datetime1">
              <a:rPr lang="cs-CZ" smtClean="0"/>
              <a:pPr/>
              <a:t>28.1.2013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4064-68E7-46AF-90C5-9B78D34A9353}" type="datetime1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F62D-BEE3-4F47-BC71-A5C67CF770BF}" type="datetime1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A6F9-BAFA-4F5B-93CC-2880EFBA188E}" type="datetime1">
              <a:rPr lang="cs-CZ" smtClean="0"/>
              <a:pPr/>
              <a:t>28.1.2013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8E78-0802-4334-8BA5-C35B3952487B}" type="datetime1">
              <a:rPr lang="cs-CZ" smtClean="0"/>
              <a:pPr/>
              <a:t>28.1.2013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4181-E32B-4A88-AA9C-16727411504C}" type="datetime1">
              <a:rPr lang="cs-CZ" smtClean="0"/>
              <a:pPr/>
              <a:t>28.1.2013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9B3C-6110-4461-A620-80F8A1B9DCC5}" type="datetime1">
              <a:rPr lang="cs-CZ" smtClean="0"/>
              <a:pPr/>
              <a:t>28.1.2013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9F2C-69B4-4C86-BA56-F4EA70C6A936}" type="datetime1">
              <a:rPr lang="cs-CZ" smtClean="0"/>
              <a:pPr/>
              <a:t>28.1.2013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58CB-1282-493C-8EB3-90B29E54A399}" type="datetime1">
              <a:rPr lang="cs-CZ" smtClean="0"/>
              <a:pPr/>
              <a:t>28.1.2013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AD95-76E4-44E5-8D12-CD52EFACC5BC}" type="datetime1">
              <a:rPr lang="cs-CZ" smtClean="0"/>
              <a:pPr/>
              <a:t>28.1.2013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6CCA-788D-4EAA-B098-3FE24867113C}" type="datetime1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7E0006-75B3-427E-A394-3D01908B9317}" type="datetime1">
              <a:rPr lang="cs-CZ" smtClean="0"/>
              <a:pPr/>
              <a:t>28.1.2013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260888-FCDE-41F1-97D1-D4F6C4D2D1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9.xml"/><Relationship Id="rId5" Type="http://schemas.openxmlformats.org/officeDocument/2006/relationships/oleObject" Target="../embeddings/oleObject15.bin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slide" Target="slide7.x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obrázek 1" descr="http://www.renomecz.cz/opvk%20logo%20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863" y="5013176"/>
            <a:ext cx="5756275" cy="1423987"/>
          </a:xfrm>
          <a:prstGeom prst="rect">
            <a:avLst/>
          </a:prstGeom>
          <a:noFill/>
        </p:spPr>
      </p:pic>
      <p:pic>
        <p:nvPicPr>
          <p:cNvPr id="12290" name="Obrázek 2" descr="logo_kspa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994" r="4430" b="3265"/>
          <a:stretch>
            <a:fillRect/>
          </a:stretch>
        </p:blipFill>
        <p:spPr bwMode="auto">
          <a:xfrm>
            <a:off x="323528" y="93989"/>
            <a:ext cx="2073384" cy="1167376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09836" y="6437947"/>
            <a:ext cx="7524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Tento výukový materiál vznikl v rámci Operačního programu Vzdělávání pro konkurenceschopnost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55776" y="295990"/>
            <a:ext cx="6105832" cy="33855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 KŠPA Kladno, s. r. o</a:t>
            </a:r>
            <a:r>
              <a:rPr lang="cs-CZ" sz="1600" b="1" i="1" dirty="0" smtClean="0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., Holandská 2531, 272 </a:t>
            </a:r>
            <a:r>
              <a:rPr lang="cs-CZ" sz="1600" b="1" i="1" dirty="0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01 </a:t>
            </a:r>
            <a:r>
              <a:rPr lang="cs-CZ" sz="1600" b="1" i="1" dirty="0" smtClean="0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Kladno, www.1kspa.cz</a:t>
            </a:r>
            <a:endParaRPr lang="cs-CZ" sz="1100" b="1" i="1" dirty="0">
              <a:solidFill>
                <a:srgbClr val="003366"/>
              </a:solidFill>
              <a:latin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8545041"/>
              </p:ext>
            </p:extLst>
          </p:nvPr>
        </p:nvGraphicFramePr>
        <p:xfrm>
          <a:off x="611560" y="1473200"/>
          <a:ext cx="8050048" cy="32613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88232"/>
                <a:gridCol w="5961816"/>
              </a:tblGrid>
              <a:tr h="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n>
                            <a:noFill/>
                          </a:ln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projektu: </a:t>
                      </a:r>
                      <a:endParaRPr lang="cs-CZ" sz="1400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CZ.1.07/1.5.00/34.0292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n>
                            <a:noFill/>
                          </a:ln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Číslo materiálu: </a:t>
                      </a:r>
                      <a:endParaRPr lang="cs-CZ" sz="1400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VY_42_INOVACE_MAT-FUNKCE-02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Tematický celek (sada): </a:t>
                      </a:r>
                      <a:endParaRPr lang="cs-CZ" sz="1400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Funkce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Téma (název) materiálu: </a:t>
                      </a:r>
                      <a:endParaRPr lang="cs-CZ" sz="1400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Definiční obor a obor hodnot funkce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n>
                            <a:noFill/>
                          </a:ln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Předmět: </a:t>
                      </a:r>
                      <a:endParaRPr lang="cs-CZ" sz="1400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Matematika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Ročník /  Obor studia: </a:t>
                      </a:r>
                      <a:endParaRPr lang="cs-CZ" sz="1400" dirty="0" smtClean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1./ Ekonomika a podnikání, Cestovní ruch, Informační</a:t>
                      </a:r>
                      <a:r>
                        <a:rPr lang="cs-CZ" sz="1600" b="1" baseline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technologie, Podnikání</a:t>
                      </a:r>
                      <a:endParaRPr lang="cs-CZ" sz="1600" b="1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Autor /</a:t>
                      </a:r>
                      <a:r>
                        <a:rPr kumimoji="0" lang="cs-CZ" sz="14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datum vytvoření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endParaRPr lang="cs-CZ" sz="1400" dirty="0" smtClean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Ing. Bc. Jaroslava</a:t>
                      </a:r>
                      <a:r>
                        <a:rPr lang="cs-CZ" sz="1600" b="0" baseline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Horová/25.11.2012</a:t>
                      </a:r>
                      <a:endParaRPr lang="cs-CZ" sz="1600" b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ln>
                            <a:noFill/>
                          </a:ln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Anotace:</a:t>
                      </a:r>
                      <a:endParaRPr lang="cs-CZ" sz="1400" dirty="0" smtClean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Žáci</a:t>
                      </a:r>
                      <a:r>
                        <a:rPr lang="cs-CZ" sz="1200" b="0" baseline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se seznámí s pojmy definiční obor a obor hodnot funkce a naučí se je určovat.</a:t>
                      </a:r>
                      <a:endParaRPr lang="cs-CZ" sz="1200" b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Metodický pokyn:</a:t>
                      </a:r>
                      <a:endParaRPr kumimoji="0" lang="cs-CZ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Určeno k prezentaci </a:t>
                      </a:r>
                      <a:r>
                        <a:rPr lang="cs-CZ" sz="1200" b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nebo samostudiu.</a:t>
                      </a:r>
                      <a:endParaRPr lang="cs-CZ" sz="1200" b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Příklady na Procvičení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Určete definiční obor a obor hodnot funkce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                  .                        </a:t>
            </a:r>
            <a:r>
              <a:rPr lang="cs-CZ" sz="1100" dirty="0" smtClean="0">
                <a:solidFill>
                  <a:schemeClr val="tx1"/>
                </a:solidFill>
              </a:rPr>
              <a:t>[D(f)=R; H(f)=</a:t>
            </a:r>
            <a:r>
              <a:rPr lang="cs-CZ" sz="1100" dirty="0" smtClean="0">
                <a:solidFill>
                  <a:schemeClr val="tx1"/>
                </a:solidFill>
                <a:sym typeface="Symbol"/>
              </a:rPr>
              <a:t>0,)</a:t>
            </a:r>
            <a:endParaRPr lang="cs-CZ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cs-CZ" dirty="0" smtClean="0">
                <a:solidFill>
                  <a:schemeClr val="tx1"/>
                </a:solidFill>
              </a:rPr>
              <a:t>Určete definiční obor a obor hodnot funkce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         .				</a:t>
            </a:r>
            <a:r>
              <a:rPr lang="cs-CZ" sz="1100" dirty="0" smtClean="0">
                <a:solidFill>
                  <a:schemeClr val="tx1"/>
                </a:solidFill>
              </a:rPr>
              <a:t>[D(f)=R; H(f</a:t>
            </a:r>
            <a:r>
              <a:rPr lang="cs-CZ" sz="1100" smtClean="0">
                <a:solidFill>
                  <a:schemeClr val="tx1"/>
                </a:solidFill>
              </a:rPr>
              <a:t>)=</a:t>
            </a:r>
            <a:r>
              <a:rPr lang="cs-CZ" sz="1100" smtClean="0">
                <a:solidFill>
                  <a:schemeClr val="tx1"/>
                </a:solidFill>
                <a:sym typeface="Symbol"/>
              </a:rPr>
              <a:t> (-,0]</a:t>
            </a:r>
            <a:endParaRPr lang="cs-CZ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71599" y="2132856"/>
          <a:ext cx="2436271" cy="504056"/>
        </p:xfrm>
        <a:graphic>
          <a:graphicData uri="http://schemas.openxmlformats.org/presentationml/2006/ole">
            <p:oleObj spid="_x0000_s22538" name="Rovnice" r:id="rId3" imgW="1104900" imgH="228600" progId="Equation.3">
              <p:embed/>
            </p:oleObj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3686" t="14377" r="20534" b="20392"/>
          <a:stretch>
            <a:fillRect/>
          </a:stretch>
        </p:blipFill>
        <p:spPr bwMode="auto">
          <a:xfrm>
            <a:off x="3563888" y="2132856"/>
            <a:ext cx="15455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971600" y="4581128"/>
          <a:ext cx="1584177" cy="467462"/>
        </p:xfrm>
        <a:graphic>
          <a:graphicData uri="http://schemas.openxmlformats.org/presentationml/2006/ole">
            <p:oleObj spid="_x0000_s22539" name="Rovnice" r:id="rId5" imgW="774364" imgH="228501" progId="Equation.3">
              <p:embed/>
            </p:oleObj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 l="43686" t="14377" r="20534" b="20392"/>
          <a:stretch>
            <a:fillRect/>
          </a:stretch>
        </p:blipFill>
        <p:spPr bwMode="auto">
          <a:xfrm>
            <a:off x="2987824" y="4437112"/>
            <a:ext cx="1545366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Příklady na procvičení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cs-CZ" dirty="0" smtClean="0">
                <a:solidFill>
                  <a:schemeClr val="tx1"/>
                </a:solidFill>
              </a:rPr>
              <a:t>Určete definiční obor a obor hodnot funkce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          . 				</a:t>
            </a:r>
            <a:r>
              <a:rPr lang="cs-CZ" sz="1100" dirty="0" smtClean="0">
                <a:solidFill>
                  <a:schemeClr val="tx1"/>
                </a:solidFill>
              </a:rPr>
              <a:t>[D(f)=R; H(f)=</a:t>
            </a:r>
            <a:r>
              <a:rPr lang="cs-CZ" sz="1100" dirty="0" smtClean="0">
                <a:solidFill>
                  <a:schemeClr val="tx1"/>
                </a:solidFill>
                <a:sym typeface="Symbol"/>
              </a:rPr>
              <a:t>0,)</a:t>
            </a:r>
            <a:endParaRPr lang="cs-CZ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cs-CZ" dirty="0" smtClean="0">
                <a:solidFill>
                  <a:schemeClr val="tx1"/>
                </a:solidFill>
              </a:rPr>
              <a:t>Určete definiční obor a obor hodnot funkce</a:t>
            </a:r>
          </a:p>
          <a:p>
            <a:pPr marL="514350" indent="-514350">
              <a:buNone/>
            </a:pPr>
            <a:r>
              <a:rPr lang="cs-CZ" dirty="0" smtClean="0"/>
              <a:t>                    .				</a:t>
            </a:r>
            <a:r>
              <a:rPr lang="cs-CZ" sz="1100" dirty="0" smtClean="0">
                <a:solidFill>
                  <a:schemeClr val="tx1"/>
                </a:solidFill>
              </a:rPr>
              <a:t>[D(f) = R-</a:t>
            </a:r>
            <a:r>
              <a:rPr lang="cs-CZ" sz="1100" dirty="0" smtClean="0">
                <a:solidFill>
                  <a:schemeClr val="tx1"/>
                </a:solidFill>
                <a:sym typeface="Symbol"/>
              </a:rPr>
              <a:t>0; H(f)=R-0]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850900" y="2205038"/>
          <a:ext cx="1809900" cy="503882"/>
        </p:xfrm>
        <a:graphic>
          <a:graphicData uri="http://schemas.openxmlformats.org/presentationml/2006/ole">
            <p:oleObj spid="_x0000_s23562" name="Rovnice" r:id="rId3" imgW="1002865" imgH="279279" progId="Equation.3">
              <p:embed/>
            </p:oleObj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44581" t="14377" r="20534" b="23574"/>
          <a:stretch>
            <a:fillRect/>
          </a:stretch>
        </p:blipFill>
        <p:spPr bwMode="auto">
          <a:xfrm>
            <a:off x="3059832" y="2204864"/>
            <a:ext cx="1584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971599" y="4509120"/>
          <a:ext cx="1456162" cy="504056"/>
        </p:xfrm>
        <a:graphic>
          <a:graphicData uri="http://schemas.openxmlformats.org/presentationml/2006/ole">
            <p:oleObj spid="_x0000_s23563" name="Rovnice" r:id="rId5" imgW="660400" imgH="228600" progId="Equation.3">
              <p:embed/>
            </p:oleObj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 l="44581" t="14377" r="20534" b="20392"/>
          <a:stretch>
            <a:fillRect/>
          </a:stretch>
        </p:blipFill>
        <p:spPr bwMode="auto">
          <a:xfrm>
            <a:off x="3131840" y="4437112"/>
            <a:ext cx="1506732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renomecz.cz/opvk%20logo%20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863" y="5157192"/>
            <a:ext cx="5756275" cy="1423987"/>
          </a:xfrm>
          <a:prstGeom prst="rect">
            <a:avLst/>
          </a:prstGeom>
          <a:noFill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3568" y="4591472"/>
            <a:ext cx="7848871" cy="493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Materiály jsou určeny pro bezplatné používání pro potřeby výuky a vzdělávání na všech typech škol a školských zařízení. Jakékoli další využití podléhá autorskému zákonu.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Použité zdroje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024337"/>
          </a:xfrm>
        </p:spPr>
        <p:txBody>
          <a:bodyPr>
            <a:normAutofit/>
          </a:bodyPr>
          <a:lstStyle/>
          <a:p>
            <a:r>
              <a:rPr lang="cs-CZ" sz="1400" dirty="0" smtClean="0">
                <a:solidFill>
                  <a:schemeClr val="tx1"/>
                </a:solidFill>
              </a:rPr>
              <a:t>RNDr. ČERMÁK, Pavel; Mgr. ČERVINKOVÁ, Petra. </a:t>
            </a:r>
            <a:r>
              <a:rPr lang="cs-CZ" sz="1400" i="1" dirty="0" smtClean="0">
                <a:solidFill>
                  <a:schemeClr val="tx1"/>
                </a:solidFill>
              </a:rPr>
              <a:t>Odmaturuj z matematiky</a:t>
            </a:r>
            <a:r>
              <a:rPr lang="cs-CZ" sz="1400" dirty="0" smtClean="0">
                <a:solidFill>
                  <a:schemeClr val="tx1"/>
                </a:solidFill>
              </a:rPr>
              <a:t>. Brno: DIDAKTIS spol. s.r.o., 2002, ISBN 80-86285-38-3.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PaedDr. KUBEŠOVÁ, Naděžda; Mgr. CIBULKOVÁ, Eva. </a:t>
            </a:r>
            <a:r>
              <a:rPr lang="cs-CZ" sz="1400" i="1" dirty="0" smtClean="0">
                <a:solidFill>
                  <a:schemeClr val="tx1"/>
                </a:solidFill>
              </a:rPr>
              <a:t>Matematika - přehled středoškolského učiva</a:t>
            </a:r>
            <a:r>
              <a:rPr lang="cs-CZ" sz="1400" dirty="0" smtClean="0">
                <a:solidFill>
                  <a:schemeClr val="tx1"/>
                </a:solidFill>
              </a:rPr>
              <a:t>. Třebíč: Petra </a:t>
            </a:r>
            <a:r>
              <a:rPr lang="cs-CZ" sz="1400" dirty="0" err="1" smtClean="0">
                <a:solidFill>
                  <a:schemeClr val="tx1"/>
                </a:solidFill>
              </a:rPr>
              <a:t>Velanová</a:t>
            </a:r>
            <a:r>
              <a:rPr lang="cs-CZ" sz="1400" dirty="0" smtClean="0">
                <a:solidFill>
                  <a:schemeClr val="tx1"/>
                </a:solidFill>
              </a:rPr>
              <a:t>, 2006, ISBN 80-86873-03-X.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PhDr. ŘÍDKÁ </a:t>
            </a:r>
            <a:r>
              <a:rPr lang="cs-CZ" sz="1400" dirty="0" err="1" smtClean="0">
                <a:solidFill>
                  <a:schemeClr val="tx1"/>
                </a:solidFill>
              </a:rPr>
              <a:t>CSc</a:t>
            </a:r>
            <a:r>
              <a:rPr lang="cs-CZ" sz="1400" dirty="0" smtClean="0">
                <a:solidFill>
                  <a:schemeClr val="tx1"/>
                </a:solidFill>
              </a:rPr>
              <a:t>, Eva; RNDr. BLAHUNKOVÁ, Dana; Mgr. CHÁRA, Petr. </a:t>
            </a:r>
            <a:r>
              <a:rPr lang="cs-CZ" sz="1400" i="1" dirty="0" smtClean="0">
                <a:solidFill>
                  <a:schemeClr val="tx1"/>
                </a:solidFill>
              </a:rPr>
              <a:t>Maturitní otázky - matematika</a:t>
            </a:r>
            <a:r>
              <a:rPr lang="cs-CZ" sz="1400" dirty="0" smtClean="0">
                <a:solidFill>
                  <a:schemeClr val="tx1"/>
                </a:solidFill>
              </a:rPr>
              <a:t>. Praha: Fragment, s.r.o., 2007, ISBN 978-80-253-0497-6.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RNDr. KLODNER, Jaroslav. </a:t>
            </a:r>
            <a:r>
              <a:rPr lang="cs-CZ" sz="1400" i="1" dirty="0" smtClean="0">
                <a:solidFill>
                  <a:schemeClr val="tx1"/>
                </a:solidFill>
              </a:rPr>
              <a:t>Matematika pro obchodní akademie II. díl</a:t>
            </a:r>
            <a:r>
              <a:rPr lang="cs-CZ" sz="1400" dirty="0" smtClean="0">
                <a:solidFill>
                  <a:schemeClr val="tx1"/>
                </a:solidFill>
              </a:rPr>
              <a:t>. Svitavy: neuvedeno, 2000, ISBN NEUVEDENO.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Není-li uvedeno jinak, jsou grafy vytvořeny v programu Funkce 2.01.</a:t>
            </a:r>
          </a:p>
          <a:p>
            <a:endParaRPr lang="cs-CZ" sz="1400" dirty="0" smtClean="0"/>
          </a:p>
          <a:p>
            <a:endParaRPr lang="cs-CZ" sz="1400" b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Definiční obor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definiční obor funkce </a:t>
            </a:r>
            <a:r>
              <a:rPr lang="cs-CZ" dirty="0" smtClean="0">
                <a:solidFill>
                  <a:schemeClr val="tx1"/>
                </a:solidFill>
              </a:rPr>
              <a:t>-  množina všech hodnot nezávisle proměnné x – značíme D(f)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 všechny hodnoty x z definičního oboru musí mít předpis funkce smysl – řešíme podmínky platnosti předpisu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Řešené příklady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Určete definiční obor funkce               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Určete definiční obor funkce                    .</a:t>
            </a: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5652120" y="1556792"/>
          <a:ext cx="1400672" cy="648072"/>
        </p:xfrm>
        <a:graphic>
          <a:graphicData uri="http://schemas.openxmlformats.org/presentationml/2006/ole">
            <p:oleObj spid="_x0000_s1037" name="Rovnice" r:id="rId3" imgW="850531" imgH="393529" progId="Equation.3">
              <p:embed/>
            </p:oleObj>
          </a:graphicData>
        </a:graphic>
      </p:graphicFrame>
      <p:sp>
        <p:nvSpPr>
          <p:cNvPr id="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056" y="2420888"/>
            <a:ext cx="1800225" cy="504825"/>
          </a:xfrm>
          <a:prstGeom prst="actionButtonBlank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 dirty="0">
                <a:hlinkClick r:id="rId5" action="ppaction://hlinksldjump"/>
              </a:rPr>
              <a:t>Řešení</a:t>
            </a:r>
            <a:endParaRPr lang="cs-CZ" sz="2400" b="1" dirty="0"/>
          </a:p>
        </p:txBody>
      </p:sp>
      <p:sp>
        <p:nvSpPr>
          <p:cNvPr id="7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064" y="5013176"/>
            <a:ext cx="1800225" cy="504825"/>
          </a:xfrm>
          <a:prstGeom prst="actionButtonBlank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 dirty="0">
                <a:hlinkClick r:id="rId6" action="ppaction://hlinksldjump"/>
              </a:rPr>
              <a:t>Řešení</a:t>
            </a:r>
            <a:endParaRPr lang="cs-CZ" sz="2400" b="1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38" name="Rovnice" r:id="rId7" imgW="114151" imgH="215619" progId="Equation.3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5652120" y="3933056"/>
          <a:ext cx="1906094" cy="648072"/>
        </p:xfrm>
        <a:graphic>
          <a:graphicData uri="http://schemas.openxmlformats.org/presentationml/2006/ole">
            <p:oleObj spid="_x0000_s1039" name="Rovnice" r:id="rId8" imgW="1269449" imgH="431613" progId="Equation.3">
              <p:embed/>
            </p:oleObj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Řešení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Určete definiční obor funkce               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651500" y="1557338"/>
          <a:ext cx="1401763" cy="647700"/>
        </p:xfrm>
        <a:graphic>
          <a:graphicData uri="http://schemas.openxmlformats.org/presentationml/2006/ole">
            <p:oleObj spid="_x0000_s2066" name="Rovnice" r:id="rId3" imgW="850531" imgH="393529" progId="Equation.3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683568" y="2564904"/>
          <a:ext cx="1481308" cy="432048"/>
        </p:xfrm>
        <a:graphic>
          <a:graphicData uri="http://schemas.openxmlformats.org/presentationml/2006/ole">
            <p:oleObj spid="_x0000_s2067" name="Rovnice" r:id="rId4" imgW="609336" imgH="177723" progId="Equation.3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683568" y="3140968"/>
          <a:ext cx="987538" cy="432048"/>
        </p:xfrm>
        <a:graphic>
          <a:graphicData uri="http://schemas.openxmlformats.org/presentationml/2006/ole">
            <p:oleObj spid="_x0000_s2068" name="Rovnice" r:id="rId5" imgW="405872" imgH="177569" progId="Equation.3">
              <p:embed/>
            </p:oleObj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483768" y="25649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jmenovatel nesmí být roven nule – nulou nelze dělit</a:t>
            </a:r>
            <a:endParaRPr lang="cs-CZ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755576" y="3717032"/>
          <a:ext cx="720080" cy="744082"/>
        </p:xfrm>
        <a:graphic>
          <a:graphicData uri="http://schemas.openxmlformats.org/presentationml/2006/ole">
            <p:oleObj spid="_x0000_s2069" name="Rovnice" r:id="rId6" imgW="380835" imgH="393529" progId="Equation.3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755575" y="4725143"/>
          <a:ext cx="1584177" cy="673275"/>
        </p:xfrm>
        <a:graphic>
          <a:graphicData uri="http://schemas.openxmlformats.org/presentationml/2006/ole">
            <p:oleObj spid="_x0000_s2070" name="Rovnice" r:id="rId7" imgW="1016000" imgH="431800" progId="Equation.3">
              <p:embed/>
            </p:oleObj>
          </a:graphicData>
        </a:graphic>
      </p:graphicFrame>
      <p:sp>
        <p:nvSpPr>
          <p:cNvPr id="10" name="Tlačítko akce: Zpět nebo Předchozí 9">
            <a:hlinkClick r:id="rId8" action="ppaction://hlinksldjump" highlightClick="1"/>
          </p:cNvPr>
          <p:cNvSpPr/>
          <p:nvPr/>
        </p:nvSpPr>
        <p:spPr>
          <a:xfrm>
            <a:off x="7740352" y="6165304"/>
            <a:ext cx="648072" cy="360040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Řešení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Určete definiční obor funkce                  .</a:t>
            </a: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5652120" y="1556792"/>
          <a:ext cx="1694306" cy="576064"/>
        </p:xfrm>
        <a:graphic>
          <a:graphicData uri="http://schemas.openxmlformats.org/presentationml/2006/ole">
            <p:oleObj spid="_x0000_s3102" name="Rovnice" r:id="rId3" imgW="1269449" imgH="431613" progId="Equation.3">
              <p:embed/>
            </p:oleObj>
          </a:graphicData>
        </a:graphic>
      </p:graphicFrame>
      <p:graphicFrame>
        <p:nvGraphicFramePr>
          <p:cNvPr id="28" name="Objekt 27"/>
          <p:cNvGraphicFramePr>
            <a:graphicFrameLocks noChangeAspect="1"/>
          </p:cNvGraphicFramePr>
          <p:nvPr/>
        </p:nvGraphicFramePr>
        <p:xfrm>
          <a:off x="755576" y="2492896"/>
          <a:ext cx="2477109" cy="474340"/>
        </p:xfrm>
        <a:graphic>
          <a:graphicData uri="http://schemas.openxmlformats.org/presentationml/2006/ole">
            <p:oleObj spid="_x0000_s3103" name="Rovnice" r:id="rId4" imgW="1193800" imgH="228600" progId="Equation.3">
              <p:embed/>
            </p:oleObj>
          </a:graphicData>
        </a:graphic>
      </p:graphicFrame>
      <p:sp>
        <p:nvSpPr>
          <p:cNvPr id="32" name="TextovéPole 31"/>
          <p:cNvSpPr txBox="1"/>
          <p:nvPr/>
        </p:nvSpPr>
        <p:spPr>
          <a:xfrm>
            <a:off x="4211960" y="249289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Výraz pod odmocninou musí být kladný a jmenovatel se nesmí rovnat nule.</a:t>
            </a:r>
            <a:endParaRPr lang="cs-CZ" dirty="0"/>
          </a:p>
        </p:txBody>
      </p:sp>
      <p:graphicFrame>
        <p:nvGraphicFramePr>
          <p:cNvPr id="33" name="Objekt 32"/>
          <p:cNvGraphicFramePr>
            <a:graphicFrameLocks noChangeAspect="1"/>
          </p:cNvGraphicFramePr>
          <p:nvPr/>
        </p:nvGraphicFramePr>
        <p:xfrm>
          <a:off x="755576" y="3212976"/>
          <a:ext cx="1554781" cy="474340"/>
        </p:xfrm>
        <a:graphic>
          <a:graphicData uri="http://schemas.openxmlformats.org/presentationml/2006/ole">
            <p:oleObj spid="_x0000_s3104" name="Rovnice" r:id="rId5" imgW="749300" imgH="228600" progId="Equation.3">
              <p:embed/>
            </p:oleObj>
          </a:graphicData>
        </a:graphic>
      </p:graphicFrame>
      <p:graphicFrame>
        <p:nvGraphicFramePr>
          <p:cNvPr id="34" name="Objekt 33"/>
          <p:cNvGraphicFramePr>
            <a:graphicFrameLocks noChangeAspect="1"/>
          </p:cNvGraphicFramePr>
          <p:nvPr/>
        </p:nvGraphicFramePr>
        <p:xfrm>
          <a:off x="755576" y="3861048"/>
          <a:ext cx="3714751" cy="468313"/>
        </p:xfrm>
        <a:graphic>
          <a:graphicData uri="http://schemas.openxmlformats.org/presentationml/2006/ole">
            <p:oleObj spid="_x0000_s3105" name="Rovnice" r:id="rId6" imgW="1713756" imgH="215806" progId="Equation.3">
              <p:embed/>
            </p:oleObj>
          </a:graphicData>
        </a:graphic>
      </p:graphicFrame>
      <p:graphicFrame>
        <p:nvGraphicFramePr>
          <p:cNvPr id="40" name="Objekt 39"/>
          <p:cNvGraphicFramePr>
            <a:graphicFrameLocks noChangeAspect="1"/>
          </p:cNvGraphicFramePr>
          <p:nvPr/>
        </p:nvGraphicFramePr>
        <p:xfrm>
          <a:off x="755576" y="4653136"/>
          <a:ext cx="2668532" cy="432048"/>
        </p:xfrm>
        <a:graphic>
          <a:graphicData uri="http://schemas.openxmlformats.org/presentationml/2006/ole">
            <p:oleObj spid="_x0000_s3106" name="Rovnice" r:id="rId7" imgW="1333500" imgH="215900" progId="Equation.3">
              <p:embed/>
            </p:oleObj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Obor hodnot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Množina všech prvků y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 B, z nichž ke každému existuje alespoň jeden takový prvek   x  A, že [x,y]  </a:t>
            </a:r>
            <a:r>
              <a:rPr lang="cs-CZ" i="1" dirty="0" smtClean="0">
                <a:solidFill>
                  <a:schemeClr val="tx1"/>
                </a:solidFill>
                <a:sym typeface="Symbol"/>
              </a:rPr>
              <a:t>f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– </a:t>
            </a:r>
            <a:r>
              <a:rPr lang="cs-CZ" b="1" dirty="0" smtClean="0">
                <a:solidFill>
                  <a:schemeClr val="tx1"/>
                </a:solidFill>
                <a:sym typeface="Symbol"/>
              </a:rPr>
              <a:t>obor hodnot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H(</a:t>
            </a:r>
            <a:r>
              <a:rPr lang="cs-CZ" i="1" dirty="0" smtClean="0">
                <a:solidFill>
                  <a:schemeClr val="tx1"/>
                </a:solidFill>
                <a:sym typeface="Symbol"/>
              </a:rPr>
              <a:t>f).</a:t>
            </a:r>
            <a:endParaRPr lang="cs-CZ" i="1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obor </a:t>
            </a:r>
            <a:r>
              <a:rPr lang="cs-CZ" dirty="0" smtClean="0">
                <a:solidFill>
                  <a:schemeClr val="tx1"/>
                </a:solidFill>
              </a:rPr>
              <a:t>hodnot se obvykle obtížně určuje z předpisu funkce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jestliže určíme funkci inverzní </a:t>
            </a:r>
            <a:r>
              <a:rPr lang="cs-CZ" b="1" i="1" dirty="0" smtClean="0">
                <a:solidFill>
                  <a:schemeClr val="tx1"/>
                </a:solidFill>
              </a:rPr>
              <a:t>f</a:t>
            </a:r>
            <a:r>
              <a:rPr lang="cs-CZ" b="1" i="1" baseline="36000" dirty="0" smtClean="0">
                <a:solidFill>
                  <a:schemeClr val="tx1"/>
                </a:solidFill>
              </a:rPr>
              <a:t>-1</a:t>
            </a:r>
            <a:r>
              <a:rPr lang="cs-CZ" dirty="0" smtClean="0">
                <a:solidFill>
                  <a:schemeClr val="tx1"/>
                </a:solidFill>
              </a:rPr>
              <a:t> pak platí: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			D(</a:t>
            </a:r>
            <a:r>
              <a:rPr lang="cs-CZ" i="1" dirty="0" smtClean="0">
                <a:solidFill>
                  <a:schemeClr val="tx1"/>
                </a:solidFill>
              </a:rPr>
              <a:t>f</a:t>
            </a:r>
            <a:r>
              <a:rPr lang="cs-CZ" dirty="0" smtClean="0">
                <a:solidFill>
                  <a:schemeClr val="tx1"/>
                </a:solidFill>
              </a:rPr>
              <a:t>) = H(</a:t>
            </a:r>
            <a:r>
              <a:rPr lang="cs-CZ" i="1" dirty="0" smtClean="0">
                <a:solidFill>
                  <a:schemeClr val="tx1"/>
                </a:solidFill>
              </a:rPr>
              <a:t>f</a:t>
            </a:r>
            <a:r>
              <a:rPr lang="cs-CZ" i="1" baseline="30000" dirty="0" smtClean="0">
                <a:solidFill>
                  <a:schemeClr val="tx1"/>
                </a:solidFill>
              </a:rPr>
              <a:t>-1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obor hodnot lze také odečíst z grafu </a:t>
            </a:r>
            <a:r>
              <a:rPr lang="cs-CZ" dirty="0" smtClean="0">
                <a:solidFill>
                  <a:schemeClr val="tx1"/>
                </a:solidFill>
              </a:rPr>
              <a:t>funkce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Řešené příklady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Určete obor hodnot funkce                .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Určete obor hodnot funkce                        . 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5364088" y="1628800"/>
          <a:ext cx="1536171" cy="432048"/>
        </p:xfrm>
        <a:graphic>
          <a:graphicData uri="http://schemas.openxmlformats.org/presentationml/2006/ole">
            <p:oleObj spid="_x0000_s4104" name="Rovnice" r:id="rId3" imgW="812447" imgH="228501" progId="Equation.3">
              <p:embed/>
            </p:oleObj>
          </a:graphicData>
        </a:graphic>
      </p:graphicFrame>
      <p:sp>
        <p:nvSpPr>
          <p:cNvPr id="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6096" y="2492896"/>
            <a:ext cx="1800225" cy="504825"/>
          </a:xfrm>
          <a:prstGeom prst="actionButtonBlank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 dirty="0">
                <a:hlinkClick r:id="rId4" action="ppaction://hlinksldjump"/>
              </a:rPr>
              <a:t>Řešení</a:t>
            </a:r>
            <a:endParaRPr lang="cs-CZ" sz="2400" b="1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5436096" y="4005064"/>
          <a:ext cx="2259427" cy="395982"/>
        </p:xfrm>
        <a:graphic>
          <a:graphicData uri="http://schemas.openxmlformats.org/presentationml/2006/ole">
            <p:oleObj spid="_x0000_s4105" name="Rovnice" r:id="rId5" imgW="1231366" imgH="215806" progId="Equation.3">
              <p:embed/>
            </p:oleObj>
          </a:graphicData>
        </a:graphic>
      </p:graphicFrame>
      <p:sp>
        <p:nvSpPr>
          <p:cNvPr id="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8104" y="4725144"/>
            <a:ext cx="1800225" cy="504825"/>
          </a:xfrm>
          <a:prstGeom prst="actionButtonBlank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 dirty="0">
                <a:hlinkClick r:id="rId6" action="ppaction://hlinksldjump"/>
              </a:rPr>
              <a:t>Řešení</a:t>
            </a:r>
            <a:endParaRPr lang="cs-CZ" sz="2400" b="1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Řešení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Určete obor hodnot funkce                 .</a:t>
            </a: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435600" y="1628775"/>
          <a:ext cx="1536700" cy="431800"/>
        </p:xfrm>
        <a:graphic>
          <a:graphicData uri="http://schemas.openxmlformats.org/presentationml/2006/ole">
            <p:oleObj spid="_x0000_s5131" name="Rovnice" r:id="rId3" imgW="812447" imgH="228501" progId="Equation.3">
              <p:embed/>
            </p:oleObj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44581" t="15968" r="20534" b="20392"/>
          <a:stretch>
            <a:fillRect/>
          </a:stretch>
        </p:blipFill>
        <p:spPr bwMode="auto">
          <a:xfrm>
            <a:off x="755576" y="2492896"/>
            <a:ext cx="28083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čára 9"/>
          <p:cNvCxnSpPr/>
          <p:nvPr/>
        </p:nvCxnSpPr>
        <p:spPr>
          <a:xfrm>
            <a:off x="2195736" y="3789040"/>
            <a:ext cx="23042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V="1">
            <a:off x="4499992" y="2204864"/>
            <a:ext cx="0" cy="15841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5148063" y="3212976"/>
          <a:ext cx="2203445" cy="648072"/>
        </p:xfrm>
        <a:graphic>
          <a:graphicData uri="http://schemas.openxmlformats.org/presentationml/2006/ole">
            <p:oleObj spid="_x0000_s5132" name="Rovnice" r:id="rId5" imgW="863225" imgH="253890" progId="Equation.3">
              <p:embed/>
            </p:oleObj>
          </a:graphicData>
        </a:graphic>
      </p:graphicFrame>
      <p:sp>
        <p:nvSpPr>
          <p:cNvPr id="14" name="Tlačítko akce: Zpět nebo Předchozí 13">
            <a:hlinkClick r:id="rId6" action="ppaction://hlinksldjump" highlightClick="1"/>
          </p:cNvPr>
          <p:cNvSpPr/>
          <p:nvPr/>
        </p:nvSpPr>
        <p:spPr>
          <a:xfrm>
            <a:off x="7740352" y="6165304"/>
            <a:ext cx="648072" cy="360040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Řešení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Určete obor hodnot funkce                     . 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5364088" y="1700808"/>
          <a:ext cx="2054346" cy="360040"/>
        </p:xfrm>
        <a:graphic>
          <a:graphicData uri="http://schemas.openxmlformats.org/presentationml/2006/ole">
            <p:oleObj spid="_x0000_s6156" name="Rovnice" r:id="rId3" imgW="1231366" imgH="215806" progId="Equation.3">
              <p:embed/>
            </p:oleObj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43686" t="14377" r="20534" b="20392"/>
          <a:stretch>
            <a:fillRect/>
          </a:stretch>
        </p:blipFill>
        <p:spPr bwMode="auto">
          <a:xfrm>
            <a:off x="827584" y="2348880"/>
            <a:ext cx="28803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Přímá spojovací čára 13"/>
          <p:cNvCxnSpPr/>
          <p:nvPr/>
        </p:nvCxnSpPr>
        <p:spPr>
          <a:xfrm>
            <a:off x="2339752" y="3717032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2339752" y="3429000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4427984" y="342900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5436096" y="3068960"/>
          <a:ext cx="1914758" cy="648072"/>
        </p:xfrm>
        <a:graphic>
          <a:graphicData uri="http://schemas.openxmlformats.org/presentationml/2006/ole">
            <p:oleObj spid="_x0000_s6157" name="Rovnice" r:id="rId5" imgW="825500" imgH="279400" progId="Equation.3">
              <p:embed/>
            </p:oleObj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0888-FCDE-41F1-97D1-D4F6C4D2D1FA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</TotalTime>
  <Words>479</Words>
  <Application>Microsoft Office PowerPoint</Application>
  <PresentationFormat>Předvádění na obrazovce (4:3)</PresentationFormat>
  <Paragraphs>93</Paragraphs>
  <Slides>12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Cesta</vt:lpstr>
      <vt:lpstr>Rovnice</vt:lpstr>
      <vt:lpstr>Snímek 1</vt:lpstr>
      <vt:lpstr>Definiční obor</vt:lpstr>
      <vt:lpstr>Řešené příklady</vt:lpstr>
      <vt:lpstr>Řešení</vt:lpstr>
      <vt:lpstr>Řešení</vt:lpstr>
      <vt:lpstr>Obor hodnot</vt:lpstr>
      <vt:lpstr>Řešené příklady</vt:lpstr>
      <vt:lpstr>Řešení</vt:lpstr>
      <vt:lpstr>Řešení</vt:lpstr>
      <vt:lpstr>Příklady na Procvičení</vt:lpstr>
      <vt:lpstr>Příklady na procvičení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Jarunka</dc:creator>
  <cp:lastModifiedBy>PC</cp:lastModifiedBy>
  <cp:revision>22</cp:revision>
  <dcterms:created xsi:type="dcterms:W3CDTF">2012-11-24T15:20:55Z</dcterms:created>
  <dcterms:modified xsi:type="dcterms:W3CDTF">2013-01-28T15:46:54Z</dcterms:modified>
</cp:coreProperties>
</file>