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3" r:id="rId3"/>
    <p:sldId id="264" r:id="rId4"/>
    <p:sldId id="265" r:id="rId5"/>
    <p:sldId id="260" r:id="rId6"/>
    <p:sldId id="262" r:id="rId7"/>
    <p:sldId id="261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3EF27-5F8E-4B0B-9310-726CA3639F45}" type="datetimeFigureOut">
              <a:rPr lang="cs-CZ" smtClean="0"/>
              <a:t>7.1.2014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A837C-E8AD-424B-82AC-851D1E98C9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40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B0C1-1FFF-42AF-B532-DB40906EBC9C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20DA1-91AB-4F8A-970E-7A31BBF31508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D55E-31B4-46B0-ADC4-479E57F131B9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BD52-222D-485E-A537-B0468696B222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E4B9-6622-4B07-99CB-A6CD17F343AC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3C3E7-E9E1-454C-92A3-DB669759D025}" type="datetime1">
              <a:rPr lang="cs-CZ" smtClean="0"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F6C1-4E34-4ABB-9591-3345805ABE91}" type="datetime1">
              <a:rPr lang="cs-CZ" smtClean="0"/>
              <a:t>7.1.2014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FCB9-730E-4278-AA1B-AABA716AE971}" type="datetime1">
              <a:rPr lang="cs-CZ" smtClean="0"/>
              <a:t>7.1.2014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8C0E-CBAE-45D1-8988-95FE7ABA2954}" type="datetime1">
              <a:rPr lang="cs-CZ" smtClean="0"/>
              <a:t>7.1.2014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7446-1C48-4026-A594-EBDA9B964A97}" type="datetime1">
              <a:rPr lang="cs-CZ" smtClean="0"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259E-5554-48C8-B4AD-814FA0F57C5C}" type="datetime1">
              <a:rPr lang="cs-CZ" smtClean="0"/>
              <a:t>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6436-5EFB-450E-A67B-740E30AF7DDA}" type="datetime1">
              <a:rPr lang="cs-CZ" smtClean="0"/>
              <a:t>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2135-7C1A-45B1-BE31-FDF8EA7875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25144"/>
            <a:ext cx="5756275" cy="1423987"/>
          </a:xfrm>
          <a:prstGeom prst="rect">
            <a:avLst/>
          </a:prstGeom>
          <a:noFill/>
        </p:spPr>
      </p:pic>
      <p:pic>
        <p:nvPicPr>
          <p:cNvPr id="12290" name="Obrázek 2" descr="logo_kspa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994" r="4430" b="3265"/>
          <a:stretch>
            <a:fillRect/>
          </a:stretch>
        </p:blipFill>
        <p:spPr bwMode="auto">
          <a:xfrm>
            <a:off x="323528" y="93989"/>
            <a:ext cx="2073384" cy="1167376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09836" y="6437947"/>
            <a:ext cx="75243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Tento výukový materiál vznikl v rámci Operačního programu Vzdělávání pro konkurenceschopnost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55776" y="295990"/>
            <a:ext cx="6105832" cy="338554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1. KŠPA Kladno, s. r. o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., Holandská 2531, 272 </a:t>
            </a:r>
            <a:r>
              <a:rPr lang="cs-CZ" sz="1600" b="1" i="1" dirty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01 </a:t>
            </a:r>
            <a:r>
              <a:rPr lang="cs-CZ" sz="1600" b="1" i="1" dirty="0" smtClean="0">
                <a:solidFill>
                  <a:srgbClr val="00336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Kladno, www.1kspa.cz</a:t>
            </a:r>
            <a:endParaRPr lang="cs-CZ" sz="1100" b="1" i="1" dirty="0">
              <a:solidFill>
                <a:srgbClr val="003366"/>
              </a:solidFill>
              <a:latin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951769"/>
              </p:ext>
            </p:extLst>
          </p:nvPr>
        </p:nvGraphicFramePr>
        <p:xfrm>
          <a:off x="611560" y="1473200"/>
          <a:ext cx="8050048" cy="301752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088232"/>
                <a:gridCol w="5961816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projektu: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CZ.1.07/1.5.00/34.0292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Číslo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VY_32_INOVACE_PGR-01</a:t>
                      </a:r>
                      <a:endParaRPr lang="cs-CZ" sz="1600" b="1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Tematický celek (sada):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Vektorová grafika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Téma (název) materiálu: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Úvod do grafiky</a:t>
                      </a:r>
                      <a:endParaRPr kumimoji="0" lang="cs-CZ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Předmět: </a:t>
                      </a:r>
                      <a:endParaRPr lang="cs-CZ" sz="1400" dirty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Výpočetní technika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Ročník /  Obor studia: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Třetí</a:t>
                      </a:r>
                      <a:r>
                        <a:rPr lang="cs-CZ" sz="1600" b="1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/ Všechny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 /</a:t>
                      </a:r>
                      <a:r>
                        <a:rPr kumimoji="0" lang="cs-CZ" sz="14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datum vytvoření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Kateřina </a:t>
                      </a:r>
                      <a:r>
                        <a:rPr lang="cs-CZ" sz="1600" b="0" dirty="0" err="1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Ipserová</a:t>
                      </a:r>
                      <a:r>
                        <a:rPr lang="cs-CZ" sz="16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lang="cs-CZ" sz="1600" b="0" dirty="0" err="1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DiS</a:t>
                      </a:r>
                      <a:r>
                        <a:rPr lang="cs-CZ" sz="16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. / 05.05.2013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ln>
                            <a:noFill/>
                          </a:ln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Anotace:</a:t>
                      </a:r>
                      <a:endParaRPr lang="cs-CZ" sz="1400" dirty="0" smtClean="0">
                        <a:ln>
                          <a:noFill/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Materiál slouží k výkladu</a:t>
                      </a:r>
                      <a:r>
                        <a:rPr lang="cs-CZ" sz="1200" b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nové látky na téma: Vektorová grafika</a:t>
                      </a:r>
                      <a:endParaRPr lang="cs-CZ" sz="12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0" lang="cs-C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Metodický pokyn:</a:t>
                      </a:r>
                      <a:endParaRPr kumimoji="0" lang="cs-CZ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Materiál slouží k prezentaci </a:t>
                      </a:r>
                      <a:r>
                        <a:rPr lang="cs-CZ" sz="1200" b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popřípadě</a:t>
                      </a:r>
                      <a:r>
                        <a:rPr lang="cs-CZ" sz="1200" b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samostudiu</a:t>
                      </a:r>
                      <a:endParaRPr lang="cs-CZ" sz="1200" b="0" dirty="0" smtClean="0">
                        <a:ln>
                          <a:noFill/>
                        </a:ln>
                        <a:solidFill>
                          <a:srgbClr val="808080"/>
                        </a:solidFill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Vektorová grafika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3440424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/>
              </a:buClr>
            </a:pPr>
            <a:r>
              <a:rPr lang="cs-CZ" sz="2200" dirty="0" smtClean="0"/>
              <a:t>Obraz je složen z matematický definovaných křivek – vektorů.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Programy, které pracují s vektorovou grafikou, ukládají grafickou       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informaci pomocí matematického zápisu.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Definuje tvar, barvu, tloušťku, výplň a případně další křivky.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Křivka je definována dvěma kotevními body (bodem A </a:t>
            </a:r>
            <a:r>
              <a:rPr lang="cs-CZ" sz="2200" dirty="0" err="1" smtClean="0"/>
              <a:t>a</a:t>
            </a:r>
            <a:r>
              <a:rPr lang="cs-CZ" sz="2200" dirty="0" smtClean="0"/>
              <a:t> bodem B) a dvěma kontrolními body (tvar křivky).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Tyto křivky se nazývají </a:t>
            </a:r>
            <a:r>
              <a:rPr lang="cs-CZ" sz="2200" b="1" dirty="0" err="1" smtClean="0"/>
              <a:t>Bézierovy</a:t>
            </a:r>
            <a:r>
              <a:rPr lang="cs-CZ" sz="2200" b="1" dirty="0" smtClean="0"/>
              <a:t> křivky.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Po zvětšením křivky, vždy bude křivka hladká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Obrázek lze jakkoliv zvětšovat. </a:t>
            </a:r>
          </a:p>
          <a:p>
            <a:pPr>
              <a:buClr>
                <a:schemeClr val="accent6"/>
              </a:buClr>
            </a:pPr>
            <a:r>
              <a:rPr lang="cs-CZ" sz="2200" dirty="0" smtClean="0"/>
              <a:t>Práce s vektorovou grafikou je zcela odlišná od  </a:t>
            </a:r>
          </a:p>
          <a:p>
            <a:pPr>
              <a:buClr>
                <a:schemeClr val="accent6"/>
              </a:buClr>
              <a:buNone/>
            </a:pPr>
            <a:r>
              <a:rPr lang="cs-CZ" sz="2200" dirty="0" smtClean="0"/>
              <a:t>      práce s rastrovou grafikou.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284984"/>
            <a:ext cx="2643206" cy="326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7143768" y="5661248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Vektorová křivka</a:t>
            </a:r>
          </a:p>
          <a:p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7236296" y="4797152"/>
            <a:ext cx="576064" cy="864096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500"/>
                            </p:stCondLst>
                            <p:childTnLst>
                              <p:par>
                                <p:cTn id="4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500"/>
                            </p:stCondLst>
                            <p:childTnLst>
                              <p:par>
                                <p:cTn id="5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Výhody a nevýhody vektorové grafiky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4040188" cy="639762"/>
          </a:xfrm>
        </p:spPr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chemeClr val="accent6"/>
              </a:buClr>
            </a:pPr>
            <a:r>
              <a:rPr lang="cs-CZ" dirty="0" smtClean="0"/>
              <a:t>Neomezené možnosti zvětšení obrázku</a:t>
            </a:r>
          </a:p>
          <a:p>
            <a:pPr>
              <a:buClr>
                <a:schemeClr val="accent6"/>
              </a:buClr>
            </a:pPr>
            <a:r>
              <a:rPr lang="cs-CZ" dirty="0" smtClean="0"/>
              <a:t>Následná úprava křivek v obrázku</a:t>
            </a:r>
          </a:p>
          <a:p>
            <a:pPr>
              <a:buClr>
                <a:schemeClr val="accent6"/>
              </a:buClr>
            </a:pPr>
            <a:r>
              <a:rPr lang="cs-CZ" dirty="0" smtClean="0"/>
              <a:t>Možnost pracovat s každým objektem odděleně</a:t>
            </a:r>
          </a:p>
          <a:p>
            <a:pPr>
              <a:buClr>
                <a:schemeClr val="accent6"/>
              </a:buClr>
            </a:pPr>
            <a:r>
              <a:rPr lang="cs-CZ" dirty="0" smtClean="0"/>
              <a:t>Relativně malá velikost souborů při ukládání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572000" y="1357298"/>
            <a:ext cx="4041775" cy="639762"/>
          </a:xfrm>
        </p:spPr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>
                <a:schemeClr val="accent6"/>
              </a:buClr>
            </a:pPr>
            <a:r>
              <a:rPr lang="cs-CZ" dirty="0" smtClean="0"/>
              <a:t>Nemožnost vytvořit fotorealistické scény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Použití vektorové grafiky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cs-CZ" sz="2800" dirty="0" smtClean="0"/>
              <a:t>DTP oblasti při tvorbě tiskovin (plakáty, letáky, pozvánky, vizitky, apod.</a:t>
            </a:r>
          </a:p>
          <a:p>
            <a:pPr>
              <a:buClr>
                <a:schemeClr val="accent6"/>
              </a:buClr>
            </a:pPr>
            <a:r>
              <a:rPr lang="cs-CZ" sz="2800" dirty="0" smtClean="0"/>
              <a:t>Z vektorů jsou tvořena písmena (většina)</a:t>
            </a:r>
          </a:p>
          <a:p>
            <a:pPr>
              <a:buClr>
                <a:schemeClr val="accent6"/>
              </a:buClr>
            </a:pPr>
            <a:r>
              <a:rPr lang="cs-CZ" sz="2800" dirty="0" smtClean="0"/>
              <a:t>Počítačové konstrukce a modelování</a:t>
            </a:r>
          </a:p>
          <a:p>
            <a:pPr>
              <a:buClr>
                <a:schemeClr val="accent6"/>
              </a:buClr>
            </a:pPr>
            <a:r>
              <a:rPr lang="cs-CZ" sz="2800" dirty="0" smtClean="0"/>
              <a:t>Tvorba nejrůznějších diagramů, schémat či počítačových animací</a:t>
            </a:r>
            <a:endParaRPr lang="cs-CZ" sz="2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Přehled používané vektorové grafiky </a:t>
            </a:r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928670"/>
            <a:ext cx="3096344" cy="525736"/>
          </a:xfrm>
        </p:spPr>
        <p:txBody>
          <a:bodyPr/>
          <a:lstStyle/>
          <a:p>
            <a:pPr algn="ctr"/>
            <a:r>
              <a:rPr lang="cs-CZ" dirty="0" smtClean="0"/>
              <a:t>Corel </a:t>
            </a:r>
            <a:r>
              <a:rPr lang="cs-CZ" dirty="0" err="1" smtClean="0"/>
              <a:t>Draw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1571612"/>
            <a:ext cx="2746648" cy="4881724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cs-CZ" sz="2200" dirty="0" smtClean="0"/>
              <a:t>Profesionální vektorový editor</a:t>
            </a:r>
          </a:p>
          <a:p>
            <a:pPr>
              <a:buClr>
                <a:schemeClr val="accent6"/>
              </a:buClr>
              <a:buNone/>
            </a:pPr>
            <a:r>
              <a:rPr lang="cs-CZ" sz="2200" b="1" dirty="0" smtClean="0"/>
              <a:t>Výhody</a:t>
            </a:r>
          </a:p>
          <a:p>
            <a:pPr lvl="1">
              <a:buClr>
                <a:schemeClr val="accent6"/>
              </a:buClr>
            </a:pPr>
            <a:r>
              <a:rPr lang="cs-CZ" sz="2200" dirty="0" smtClean="0"/>
              <a:t>Obsahuje velkou řadu kvalitních funkcí</a:t>
            </a:r>
          </a:p>
          <a:p>
            <a:pPr lvl="1">
              <a:buClr>
                <a:schemeClr val="accent6"/>
              </a:buClr>
            </a:pPr>
            <a:r>
              <a:rPr lang="cs-CZ" sz="2200" dirty="0" smtClean="0"/>
              <a:t>Obsahuje velkou spoustu nástrojů navíc</a:t>
            </a:r>
          </a:p>
          <a:p>
            <a:pPr>
              <a:buClr>
                <a:schemeClr val="accent6"/>
              </a:buClr>
              <a:buNone/>
            </a:pPr>
            <a:r>
              <a:rPr lang="cs-CZ" sz="2200" b="1" dirty="0" smtClean="0"/>
              <a:t>Nevýhody</a:t>
            </a:r>
            <a:r>
              <a:rPr lang="cs-CZ" sz="2200" dirty="0" smtClean="0"/>
              <a:t> </a:t>
            </a:r>
          </a:p>
          <a:p>
            <a:pPr lvl="1">
              <a:buClr>
                <a:schemeClr val="accent6"/>
              </a:buClr>
            </a:pPr>
            <a:r>
              <a:rPr lang="cs-CZ" sz="2200" dirty="0" smtClean="0"/>
              <a:t>Poměrně vysoká cena</a:t>
            </a:r>
          </a:p>
          <a:p>
            <a:pPr lvl="1"/>
            <a:endParaRPr lang="cs-CZ" sz="2200" dirty="0"/>
          </a:p>
        </p:txBody>
      </p:sp>
      <p:pic>
        <p:nvPicPr>
          <p:cNvPr id="8" name="Zástupný symbol pro obsah 7" descr="corel.bmp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3059832" y="1340768"/>
            <a:ext cx="5869886" cy="4797821"/>
          </a:xfr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</a:rPr>
              <a:t>Přehled používané vektorové grafiky 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643050"/>
            <a:ext cx="2686040" cy="4666270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6"/>
              </a:buClr>
            </a:pPr>
            <a:r>
              <a:rPr lang="cs-CZ" sz="2300" dirty="0" smtClean="0"/>
              <a:t>Univerzální grafický editor</a:t>
            </a:r>
          </a:p>
          <a:p>
            <a:pPr>
              <a:buClr>
                <a:schemeClr val="accent6"/>
              </a:buClr>
              <a:buNone/>
            </a:pPr>
            <a:r>
              <a:rPr lang="cs-CZ" sz="2300" b="1" dirty="0" smtClean="0"/>
              <a:t>Výhody</a:t>
            </a:r>
          </a:p>
          <a:p>
            <a:pPr lvl="1">
              <a:buClr>
                <a:schemeClr val="accent6"/>
              </a:buClr>
            </a:pPr>
            <a:r>
              <a:rPr lang="cs-CZ" sz="2300" dirty="0" smtClean="0"/>
              <a:t>Kvalitní funkce</a:t>
            </a:r>
          </a:p>
          <a:p>
            <a:pPr lvl="1">
              <a:buClr>
                <a:schemeClr val="accent6"/>
              </a:buClr>
            </a:pPr>
            <a:r>
              <a:rPr lang="cs-CZ" sz="2300" dirty="0" smtClean="0"/>
              <a:t>Vyspělý a dostatečný nástroj pro uživatele</a:t>
            </a:r>
          </a:p>
          <a:p>
            <a:pPr lvl="1">
              <a:buClr>
                <a:schemeClr val="accent6"/>
              </a:buClr>
            </a:pPr>
            <a:r>
              <a:rPr lang="cs-CZ" sz="2300" dirty="0" smtClean="0"/>
              <a:t>Velmi nízká pořizovací cena</a:t>
            </a:r>
          </a:p>
          <a:p>
            <a:pPr>
              <a:buClr>
                <a:schemeClr val="accent6"/>
              </a:buClr>
              <a:buNone/>
            </a:pPr>
            <a:r>
              <a:rPr lang="cs-CZ" sz="2300" b="1" dirty="0" smtClean="0"/>
              <a:t>Nevýhody</a:t>
            </a:r>
          </a:p>
          <a:p>
            <a:pPr lvl="1">
              <a:buClr>
                <a:schemeClr val="accent6"/>
              </a:buClr>
            </a:pPr>
            <a:r>
              <a:rPr lang="cs-CZ" sz="2300" dirty="0" smtClean="0"/>
              <a:t>Absence především profesionálních funkcí a vlastností</a:t>
            </a:r>
          </a:p>
          <a:p>
            <a:endParaRPr lang="cs-CZ" dirty="0"/>
          </a:p>
        </p:txBody>
      </p:sp>
      <p:pic>
        <p:nvPicPr>
          <p:cNvPr id="9" name="Zástupný symbol pro obsah 8" descr="callisto.bmp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143000"/>
            <a:ext cx="6286500" cy="5402263"/>
          </a:xfrm>
        </p:spPr>
      </p:pic>
      <p:sp>
        <p:nvSpPr>
          <p:cNvPr id="8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0" y="1000125"/>
            <a:ext cx="2674938" cy="5048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400" b="1" dirty="0" err="1" smtClean="0"/>
              <a:t>Zoner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Callisto</a:t>
            </a:r>
            <a:endParaRPr lang="cs-CZ" sz="24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83568" y="1484784"/>
            <a:ext cx="8064896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Adobe </a:t>
            </a:r>
            <a:r>
              <a:rPr lang="cs-CZ" dirty="0" err="1" smtClean="0"/>
              <a:t>Illustrator</a:t>
            </a:r>
            <a:endParaRPr lang="cs-CZ" dirty="0" smtClean="0"/>
          </a:p>
          <a:p>
            <a:pPr>
              <a:buClr>
                <a:schemeClr val="accent6"/>
              </a:buClr>
              <a:buNone/>
            </a:pPr>
            <a:r>
              <a:rPr lang="cs-CZ" b="1" dirty="0" smtClean="0"/>
              <a:t>Výhody</a:t>
            </a:r>
          </a:p>
          <a:p>
            <a:pPr lvl="1">
              <a:buClr>
                <a:schemeClr val="accent6"/>
              </a:buClr>
            </a:pPr>
            <a:r>
              <a:rPr lang="cs-CZ" sz="2800" dirty="0" smtClean="0"/>
              <a:t>Vysoce kvalitní </a:t>
            </a:r>
          </a:p>
          <a:p>
            <a:pPr lvl="1">
              <a:buClr>
                <a:schemeClr val="accent6"/>
              </a:buClr>
            </a:pPr>
            <a:r>
              <a:rPr lang="cs-CZ" sz="2800" dirty="0" smtClean="0"/>
              <a:t>Obsahuje velkou řadu nástrojů a funkcí</a:t>
            </a:r>
          </a:p>
          <a:p>
            <a:pPr lvl="1">
              <a:buClr>
                <a:schemeClr val="accent6"/>
              </a:buClr>
            </a:pPr>
            <a:r>
              <a:rPr lang="cs-CZ" sz="2800" dirty="0" smtClean="0"/>
              <a:t>Naprostá špička v profesionální předtiskové přípravě</a:t>
            </a:r>
          </a:p>
          <a:p>
            <a:pPr>
              <a:buClr>
                <a:schemeClr val="accent6"/>
              </a:buClr>
              <a:buNone/>
            </a:pPr>
            <a:r>
              <a:rPr lang="cs-CZ" b="1" dirty="0" smtClean="0"/>
              <a:t>Nevýhody</a:t>
            </a:r>
          </a:p>
          <a:p>
            <a:pPr lvl="1">
              <a:buClr>
                <a:schemeClr val="accent6"/>
              </a:buClr>
            </a:pPr>
            <a:r>
              <a:rPr lang="cs-CZ" sz="2800" dirty="0" smtClean="0"/>
              <a:t>Poměrně vysoká cena</a:t>
            </a:r>
          </a:p>
          <a:p>
            <a:endParaRPr lang="cs-CZ" sz="2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www.renomecz.cz/opvk%20logo%20b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3863" y="5157192"/>
            <a:ext cx="5756275" cy="1423987"/>
          </a:xfrm>
          <a:prstGeom prst="rect">
            <a:avLst/>
          </a:prstGeom>
          <a:noFill/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3568" y="4591472"/>
            <a:ext cx="7848871" cy="4937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Materiály jsou určeny pro bezplatné používání pro potřeby výuky a vzdělávání na všech typech škol a školských zařízení. Jakékoli další využití podléhá autorskému zákonu.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Použité zdroje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024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NAVRÁTIL, Pavel. </a:t>
            </a:r>
            <a:r>
              <a:rPr lang="cs-CZ" sz="1400" dirty="0" smtClean="0"/>
              <a:t>Počítačová grafika a multimédia. </a:t>
            </a:r>
            <a:r>
              <a:rPr lang="cs-CZ" sz="1400" dirty="0"/>
              <a:t>Kralice na Hané: </a:t>
            </a:r>
            <a:r>
              <a:rPr lang="cs-CZ" sz="1400" dirty="0" err="1"/>
              <a:t>Computer</a:t>
            </a:r>
            <a:r>
              <a:rPr lang="cs-CZ" sz="1400" dirty="0"/>
              <a:t> Media, s.r.o., </a:t>
            </a:r>
            <a:r>
              <a:rPr lang="cs-CZ" sz="1400" dirty="0" smtClean="0"/>
              <a:t>2007, </a:t>
            </a:r>
            <a:r>
              <a:rPr lang="cs-CZ" sz="1400" dirty="0"/>
              <a:t>ISBN  </a:t>
            </a:r>
            <a:r>
              <a:rPr lang="cs-CZ" sz="1400" dirty="0" smtClean="0"/>
              <a:t> 80-86686-77-9</a:t>
            </a:r>
            <a:r>
              <a:rPr lang="cs-CZ" sz="1400" dirty="0"/>
              <a:t>. </a:t>
            </a:r>
          </a:p>
          <a:p>
            <a:pPr marL="0" indent="0">
              <a:buNone/>
            </a:pPr>
            <a:r>
              <a:rPr lang="cs-CZ" sz="1400" dirty="0"/>
              <a:t>Pokud není uvedena citace, jsou obrázky vlastní tvorby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2135-7C1A-45B1-BE31-FDF8EA78757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405</Words>
  <Application>Microsoft Office PowerPoint</Application>
  <PresentationFormat>Předvádění na obrazovce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Vektorová grafika</vt:lpstr>
      <vt:lpstr>Výhody a nevýhody vektorové grafiky</vt:lpstr>
      <vt:lpstr>Použití vektorové grafiky</vt:lpstr>
      <vt:lpstr>Přehled používané vektorové grafiky </vt:lpstr>
      <vt:lpstr>Přehled používané vektorové grafiky </vt:lpstr>
      <vt:lpstr>Prezentace aplikace PowerPoint</vt:lpstr>
      <vt:lpstr>Použité zdroje</vt:lpstr>
    </vt:vector>
  </TitlesOfParts>
  <Company>kspa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ipserova</dc:creator>
  <cp:lastModifiedBy>Martin Štorek</cp:lastModifiedBy>
  <cp:revision>44</cp:revision>
  <dcterms:created xsi:type="dcterms:W3CDTF">2012-02-21T10:25:38Z</dcterms:created>
  <dcterms:modified xsi:type="dcterms:W3CDTF">2014-01-07T22:47:11Z</dcterms:modified>
</cp:coreProperties>
</file>