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485A-54B7-419C-9331-06710F97BDF8}" type="datetimeFigureOut">
              <a:rPr lang="cs-CZ" smtClean="0"/>
              <a:t>27.1.2013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252D-E178-4A9D-82D4-3D03624F9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40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E14B-945F-4963-8F57-E595289078CC}" type="datetime1">
              <a:rPr lang="cs-CZ" smtClean="0"/>
              <a:t>27.1.2013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ACEE-7820-4CBF-BE67-F5017A876468}" type="datetime1">
              <a:rPr lang="cs-CZ" smtClean="0"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E4D-0F3A-4AF8-BC6B-74342B15FBD1}" type="datetime1">
              <a:rPr lang="cs-CZ" smtClean="0"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BD8D-45F2-4EB7-91A2-68A8763E2EA9}" type="datetime1">
              <a:rPr lang="cs-CZ" smtClean="0"/>
              <a:t>27.1.2013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B95-7965-4458-91A2-13981AEE9473}" type="datetime1">
              <a:rPr lang="cs-CZ" smtClean="0"/>
              <a:t>27.1.2013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D28-C6CB-4D50-A6AA-1F3F5064D957}" type="datetime1">
              <a:rPr lang="cs-CZ" smtClean="0"/>
              <a:t>27.1.2013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B3D9-45E1-4558-BB1A-02B5D98C05EB}" type="datetime1">
              <a:rPr lang="cs-CZ" smtClean="0"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CC0D-54F0-40FD-BE9C-85BCE13BCFFE}" type="datetime1">
              <a:rPr lang="cs-CZ" smtClean="0"/>
              <a:t>27.1.2013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8DA1-CDC1-499C-92B3-D18B2D75B035}" type="datetime1">
              <a:rPr lang="cs-CZ" smtClean="0"/>
              <a:t>27.1.2013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6A18-F8D7-4769-A077-241EEB1C8BDA}" type="datetime1">
              <a:rPr lang="cs-CZ" smtClean="0"/>
              <a:t>27.1.2013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7983-5E34-478D-B699-6A66A899D3F6}" type="datetime1">
              <a:rPr lang="cs-CZ" smtClean="0"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7843F4-3BF4-44D8-AA0C-6C9D5B256ABE}" type="datetime1">
              <a:rPr lang="cs-CZ" smtClean="0"/>
              <a:t>27.1.2013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lus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2.wmf"/><Relationship Id="rId4" Type="http://schemas.openxmlformats.org/officeDocument/2006/relationships/image" Target="../media/image2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013176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45041"/>
              </p:ext>
            </p:extLst>
          </p:nvPr>
        </p:nvGraphicFramePr>
        <p:xfrm>
          <a:off x="611560" y="1473200"/>
          <a:ext cx="8050048" cy="32613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VY_42_INOVACE_MAT-ROVNICE-01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Rovnice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Rovnice a úpravy rovnic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Ekonomika a podnikání, Cestovní ruch, Informační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technologie, Podnikání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Bc. Jaroslava Horová/10.11.2012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 úpravami rovnic.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Určeno k prezentaci nebo samostudiu.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400" dirty="0" smtClean="0"/>
              <a:t>RNDr. ČERMÁK, Pavel; Mgr. ČERVINKOVÁ, Petra. </a:t>
            </a:r>
            <a:r>
              <a:rPr lang="cs-CZ" sz="1400" i="1" dirty="0" smtClean="0"/>
              <a:t>Odmaturuj z matematiky</a:t>
            </a:r>
            <a:r>
              <a:rPr lang="cs-CZ" sz="1400" dirty="0" smtClean="0"/>
              <a:t>. Brno: DIDAKTIS spol. s.r.o., 2002, ISBN 80-86285-38-3.</a:t>
            </a:r>
          </a:p>
          <a:p>
            <a:r>
              <a:rPr lang="cs-CZ" sz="1400" dirty="0" smtClean="0"/>
              <a:t>PaedDr. KUBEŠOVÁ, Naděžda; Mgr. CIBULKOVÁ, Eva. </a:t>
            </a:r>
            <a:r>
              <a:rPr lang="cs-CZ" sz="1400" i="1" dirty="0" smtClean="0"/>
              <a:t>Matematika - přehled středoškolského učiva</a:t>
            </a:r>
            <a:r>
              <a:rPr lang="cs-CZ" sz="1400" dirty="0" smtClean="0"/>
              <a:t>. Třebíč: Petra </a:t>
            </a:r>
            <a:r>
              <a:rPr lang="cs-CZ" sz="1400" dirty="0" err="1" smtClean="0"/>
              <a:t>Velanová</a:t>
            </a:r>
            <a:r>
              <a:rPr lang="cs-CZ" sz="1400" dirty="0" smtClean="0"/>
              <a:t>, 2006, ISBN 80-86873-03-X.</a:t>
            </a:r>
          </a:p>
          <a:p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Rovnice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Rovnice – zápis rovnosti dvou výrazů.</a:t>
            </a:r>
          </a:p>
          <a:p>
            <a:pPr lvl="3">
              <a:buNone/>
            </a:pPr>
            <a:r>
              <a:rPr lang="cs-CZ" dirty="0" smtClean="0"/>
              <a:t>		</a:t>
            </a:r>
            <a:r>
              <a:rPr lang="cs-CZ" sz="3200" dirty="0" smtClean="0"/>
              <a:t>	</a:t>
            </a:r>
            <a:r>
              <a:rPr lang="cs-CZ" sz="3200" dirty="0" smtClean="0">
                <a:solidFill>
                  <a:schemeClr val="tx1"/>
                </a:solidFill>
              </a:rPr>
              <a:t>L(x) = P(x)</a:t>
            </a:r>
          </a:p>
          <a:p>
            <a:pPr lvl="3">
              <a:buNone/>
            </a:pPr>
            <a:endParaRPr lang="cs-CZ" sz="3200" dirty="0" smtClean="0"/>
          </a:p>
          <a:p>
            <a:pPr lvl="3">
              <a:buNone/>
            </a:pPr>
            <a:endParaRPr lang="cs-CZ" sz="3200" dirty="0" smtClean="0"/>
          </a:p>
          <a:p>
            <a:pPr lvl="3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2996952"/>
            <a:ext cx="2664296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levá strana rovnice</a:t>
            </a:r>
            <a:endParaRPr lang="cs-CZ" sz="2400" dirty="0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3059832" y="2564904"/>
            <a:ext cx="36004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283968" y="2996952"/>
            <a:ext cx="28803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pravá strana rovnice</a:t>
            </a:r>
            <a:endParaRPr lang="cs-CZ" sz="2400" dirty="0"/>
          </a:p>
        </p:txBody>
      </p:sp>
      <p:cxnSp>
        <p:nvCxnSpPr>
          <p:cNvPr id="9" name="Přímá spojovací šipka 8"/>
          <p:cNvCxnSpPr/>
          <p:nvPr/>
        </p:nvCxnSpPr>
        <p:spPr>
          <a:xfrm flipH="1" flipV="1">
            <a:off x="4499992" y="2564904"/>
            <a:ext cx="216024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23528" y="364502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Proměnná – neznámá (značena písmeny).</a:t>
            </a:r>
            <a:endParaRPr lang="cs-CZ" sz="3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436510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Řešit rovnici, znamená najít takovou proměnnou, pro kterou bude platit rovnost </a:t>
            </a:r>
          </a:p>
          <a:p>
            <a:r>
              <a:rPr lang="cs-CZ" sz="3200" dirty="0" smtClean="0"/>
              <a:t>L(x) = P(x).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Rovnice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Obor řešení rovnice </a:t>
            </a:r>
            <a:r>
              <a:rPr lang="cs-CZ" dirty="0" smtClean="0">
                <a:solidFill>
                  <a:schemeClr val="tx1"/>
                </a:solidFill>
              </a:rPr>
              <a:t>– číselná množina </a:t>
            </a:r>
            <a:r>
              <a:rPr lang="cs-CZ" b="1" dirty="0" smtClean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, ve které hledáme řešení.</a:t>
            </a:r>
          </a:p>
          <a:p>
            <a:pPr marL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Definiční obor rovnice </a:t>
            </a:r>
            <a:r>
              <a:rPr lang="cs-CZ" dirty="0" smtClean="0">
                <a:solidFill>
                  <a:schemeClr val="tx1"/>
                </a:solidFill>
              </a:rPr>
              <a:t>- číselná množina </a:t>
            </a:r>
            <a:r>
              <a:rPr lang="cs-CZ" b="1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, která je průnikem definičních oborů výrazů na obou stranách rovnice.</a:t>
            </a:r>
          </a:p>
          <a:p>
            <a:pPr marL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Úpravy rovnic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ekvivalentní úpravy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důsledkové úpravy (neekvivalentní)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Ekvivalentní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výměna stran rovnice</a:t>
            </a:r>
          </a:p>
          <a:p>
            <a:endParaRPr lang="cs-CZ" dirty="0" smtClean="0"/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přičtení čísla nebo výrazu k oběma stranám rovnice</a:t>
            </a:r>
          </a:p>
          <a:p>
            <a:endParaRPr lang="cs-CZ" dirty="0" smtClean="0"/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vynásobení obou stran rovnic stejným číslem nebo výrazem, který je různý od nuly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331640" y="2060848"/>
          <a:ext cx="103961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Rovnice" r:id="rId3" imgW="419040" imgH="203040" progId="Equation.3">
                  <p:embed/>
                </p:oleObj>
              </mc:Choice>
              <mc:Fallback>
                <p:oleObj name="Rovnice" r:id="rId3" imgW="4190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103961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75856" y="2060848"/>
          <a:ext cx="936104" cy="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Rovnice" r:id="rId5" imgW="406080" imgH="203040" progId="Equation.3">
                  <p:embed/>
                </p:oleObj>
              </mc:Choice>
              <mc:Fallback>
                <p:oleObj name="Rovnice" r:id="rId5" imgW="406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060848"/>
                        <a:ext cx="936104" cy="468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ovací šipka 6"/>
          <p:cNvCxnSpPr/>
          <p:nvPr/>
        </p:nvCxnSpPr>
        <p:spPr>
          <a:xfrm>
            <a:off x="2483768" y="2348880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275856" y="3645024"/>
          <a:ext cx="227934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Rovnice" r:id="rId7" imgW="1002960" imgH="203040" progId="Equation.3">
                  <p:embed/>
                </p:oleObj>
              </mc:Choice>
              <mc:Fallback>
                <p:oleObj name="Rovnice" r:id="rId7" imgW="1002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645024"/>
                        <a:ext cx="2279348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331640" y="3645024"/>
          <a:ext cx="103961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Rovnice" r:id="rId9" imgW="419040" imgH="203040" progId="Equation.3">
                  <p:embed/>
                </p:oleObj>
              </mc:Choice>
              <mc:Fallback>
                <p:oleObj name="Rovnice" r:id="rId9" imgW="4190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645024"/>
                        <a:ext cx="1039615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Přímá spojovací šipka 13"/>
          <p:cNvCxnSpPr/>
          <p:nvPr/>
        </p:nvCxnSpPr>
        <p:spPr>
          <a:xfrm>
            <a:off x="2555776" y="393305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888645"/>
              </p:ext>
            </p:extLst>
          </p:nvPr>
        </p:nvGraphicFramePr>
        <p:xfrm>
          <a:off x="3662363" y="5445125"/>
          <a:ext cx="15382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Rovnice" r:id="rId11" imgW="723600" imgH="203040" progId="Equation.3">
                  <p:embed/>
                </p:oleObj>
              </mc:Choice>
              <mc:Fallback>
                <p:oleObj name="Rovnice" r:id="rId11" imgW="7236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5445125"/>
                        <a:ext cx="15382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475656" y="5517232"/>
          <a:ext cx="8911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Rovnice" r:id="rId13" imgW="419040" imgH="203040" progId="Equation.3">
                  <p:embed/>
                </p:oleObj>
              </mc:Choice>
              <mc:Fallback>
                <p:oleObj name="Rovnice" r:id="rId13" imgW="4190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17232"/>
                        <a:ext cx="89110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Přímá spojovací šipka 14"/>
          <p:cNvCxnSpPr/>
          <p:nvPr/>
        </p:nvCxnSpPr>
        <p:spPr>
          <a:xfrm>
            <a:off x="2699792" y="573325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475656" y="6093296"/>
          <a:ext cx="8911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Rovnice" r:id="rId15" imgW="419040" imgH="203040" progId="Equation.3">
                  <p:embed/>
                </p:oleObj>
              </mc:Choice>
              <mc:Fallback>
                <p:oleObj name="Rovnice" r:id="rId15" imgW="41904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093296"/>
                        <a:ext cx="89110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Přímá spojovací šipka 16"/>
          <p:cNvCxnSpPr/>
          <p:nvPr/>
        </p:nvCxnSpPr>
        <p:spPr>
          <a:xfrm>
            <a:off x="2699792" y="6309320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40761"/>
              </p:ext>
            </p:extLst>
          </p:nvPr>
        </p:nvGraphicFramePr>
        <p:xfrm>
          <a:off x="3629025" y="6092825"/>
          <a:ext cx="15240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Rovnice" r:id="rId17" imgW="736560" imgH="203040" progId="Equation.3">
                  <p:embed/>
                </p:oleObj>
              </mc:Choice>
              <mc:Fallback>
                <p:oleObj name="Rovnice" r:id="rId17" imgW="73656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6092825"/>
                        <a:ext cx="15240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5580112" y="6165304"/>
          <a:ext cx="720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Rovnice" r:id="rId19" imgW="355320" imgH="177480" progId="Equation.3">
                  <p:embed/>
                </p:oleObj>
              </mc:Choice>
              <mc:Fallback>
                <p:oleObj name="Rovnice" r:id="rId19" imgW="35532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6165304"/>
                        <a:ext cx="72008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Ekvivalentní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</a:rPr>
              <a:t>vydělením obou stran rovnic stejným číslem nebo výrazem, který je různý od nuly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umocnění obou stran rovnice přirozeným mocnitelem, ale jen když jsou obě strany rovnice kladné</a:t>
            </a:r>
          </a:p>
          <a:p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547664" y="2708920"/>
          <a:ext cx="952133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Rovnice" r:id="rId3" imgW="419040" imgH="203040" progId="Equation.3">
                  <p:embed/>
                </p:oleObj>
              </mc:Choice>
              <mc:Fallback>
                <p:oleObj name="Rovnice" r:id="rId3" imgW="419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08920"/>
                        <a:ext cx="952133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419872" y="2564904"/>
          <a:ext cx="936104" cy="834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Rovnice" r:id="rId5" imgW="469800" imgH="419040" progId="Equation.3">
                  <p:embed/>
                </p:oleObj>
              </mc:Choice>
              <mc:Fallback>
                <p:oleObj name="Rovnice" r:id="rId5" imgW="4698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64904"/>
                        <a:ext cx="936104" cy="834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ovací šipka 6"/>
          <p:cNvCxnSpPr/>
          <p:nvPr/>
        </p:nvCxnSpPr>
        <p:spPr>
          <a:xfrm>
            <a:off x="2627784" y="2996952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619672" y="6093296"/>
          <a:ext cx="89109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Rovnice" r:id="rId7" imgW="419040" imgH="203040" progId="Equation.3">
                  <p:embed/>
                </p:oleObj>
              </mc:Choice>
              <mc:Fallback>
                <p:oleObj name="Rovnice" r:id="rId7" imgW="4190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093296"/>
                        <a:ext cx="891099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3707904" y="6021288"/>
          <a:ext cx="117613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Rovnice" r:id="rId9" imgW="622080" imgH="266400" progId="Equation.3">
                  <p:embed/>
                </p:oleObj>
              </mc:Choice>
              <mc:Fallback>
                <p:oleObj name="Rovnice" r:id="rId9" imgW="62208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021288"/>
                        <a:ext cx="117613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Přímá spojovací šipka 9"/>
          <p:cNvCxnSpPr/>
          <p:nvPr/>
        </p:nvCxnSpPr>
        <p:spPr>
          <a:xfrm>
            <a:off x="2843808" y="6309320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547664" y="3573016"/>
          <a:ext cx="952133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Rovnice" r:id="rId11" imgW="419040" imgH="203040" progId="Equation.3">
                  <p:embed/>
                </p:oleObj>
              </mc:Choice>
              <mc:Fallback>
                <p:oleObj name="Rovnice" r:id="rId11" imgW="4190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73016"/>
                        <a:ext cx="952133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Přímá spojovací šipka 12"/>
          <p:cNvCxnSpPr/>
          <p:nvPr/>
        </p:nvCxnSpPr>
        <p:spPr>
          <a:xfrm>
            <a:off x="2627784" y="3861048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3419872" y="3428999"/>
          <a:ext cx="864096" cy="7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Rovnice" r:id="rId13" imgW="482400" imgH="419040" progId="Equation.3">
                  <p:embed/>
                </p:oleObj>
              </mc:Choice>
              <mc:Fallback>
                <p:oleObj name="Rovnice" r:id="rId13" imgW="48240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428999"/>
                        <a:ext cx="864096" cy="750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4644008" y="3717032"/>
          <a:ext cx="57606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Rovnice" r:id="rId15" imgW="355320" imgH="177480" progId="Equation.3">
                  <p:embed/>
                </p:oleObj>
              </mc:Choice>
              <mc:Fallback>
                <p:oleObj name="Rovnice" r:id="rId15" imgW="3553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717032"/>
                        <a:ext cx="576064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Ekvivalentní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chemeClr val="tx1"/>
                </a:solidFill>
              </a:rPr>
              <a:t>odmocnění obou stran rovnice přirozeným odmocnitelem, ale jen když jsou obě strany kladné</a:t>
            </a:r>
          </a:p>
          <a:p>
            <a:pPr lvl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zlogaritmování obou stran rovnice, pro kladné strany rovnice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Při těchto úpravách slouží zkouška jen k ověření toho, že jsme počítali numericky správně, není nutnou součástí řešení.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500166" y="2714620"/>
          <a:ext cx="8911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Rovnice" r:id="rId3" imgW="419040" imgH="203040" progId="Equation.3">
                  <p:embed/>
                </p:oleObj>
              </mc:Choice>
              <mc:Fallback>
                <p:oleObj name="Rovnice" r:id="rId3" imgW="4190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14620"/>
                        <a:ext cx="89110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357554" y="2643182"/>
          <a:ext cx="128534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Rovnice" r:id="rId5" imgW="647640" imgH="253800" progId="Equation.3">
                  <p:embed/>
                </p:oleObj>
              </mc:Choice>
              <mc:Fallback>
                <p:oleObj name="Rovnice" r:id="rId5" imgW="6476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643182"/>
                        <a:ext cx="128534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Přímá spojovací šipka 5"/>
          <p:cNvCxnSpPr/>
          <p:nvPr/>
        </p:nvCxnSpPr>
        <p:spPr>
          <a:xfrm>
            <a:off x="2500298" y="2928934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71604" y="4572008"/>
          <a:ext cx="89109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Rovnice" r:id="rId7" imgW="419040" imgH="203040" progId="Equation.3">
                  <p:embed/>
                </p:oleObj>
              </mc:Choice>
              <mc:Fallback>
                <p:oleObj name="Rovnice" r:id="rId7" imgW="419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4572008"/>
                        <a:ext cx="891099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428992" y="4572008"/>
          <a:ext cx="187220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Rovnice" r:id="rId9" imgW="990360" imgH="228600" progId="Equation.3">
                  <p:embed/>
                </p:oleObj>
              </mc:Choice>
              <mc:Fallback>
                <p:oleObj name="Rovnice" r:id="rId9" imgW="990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572008"/>
                        <a:ext cx="187220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ovací šipka 8"/>
          <p:cNvCxnSpPr/>
          <p:nvPr/>
        </p:nvCxnSpPr>
        <p:spPr>
          <a:xfrm>
            <a:off x="2643174" y="4786322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Důsledkové úpravy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každé řešení původní rovnice je také řešením nové rovnice, ale nemusí to platit obráceně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důsledkovou úpravou rovnice je taková  úprava, kdy nová rovnice je důsledkem staré rovnice a množina kořenů se touto úpravou může </a:t>
            </a:r>
            <a:r>
              <a:rPr lang="cs-CZ" dirty="0" smtClean="0">
                <a:solidFill>
                  <a:schemeClr val="tx1"/>
                </a:solidFill>
              </a:rPr>
              <a:t>změnit – </a:t>
            </a:r>
            <a:r>
              <a:rPr lang="cs-CZ" b="1" u="sng" dirty="0" smtClean="0">
                <a:solidFill>
                  <a:schemeClr val="tx1"/>
                </a:solidFill>
              </a:rPr>
              <a:t>nutná </a:t>
            </a:r>
            <a:r>
              <a:rPr lang="cs-CZ" b="1" u="sng" dirty="0" smtClean="0">
                <a:solidFill>
                  <a:schemeClr val="tx1"/>
                </a:solidFill>
              </a:rPr>
              <a:t>zkouška!!!</a:t>
            </a:r>
            <a:endParaRPr lang="cs-CZ" b="1" u="sng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odmocnění obou stran rovnice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umocnění obou stran rovnice přirozeným mocnitelem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důsledkové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r>
              <a:rPr lang="cs-CZ" dirty="0" smtClean="0"/>
              <a:t>Řešte v R rovnici                     . 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707904" y="1556792"/>
          <a:ext cx="19602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Rovnice" r:id="rId3" imgW="888840" imgH="228600" progId="Equation.3">
                  <p:embed/>
                </p:oleObj>
              </mc:Choice>
              <mc:Fallback>
                <p:oleObj name="Rovnice" r:id="rId3" imgW="888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556792"/>
                        <a:ext cx="196021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83568" y="2276872"/>
          <a:ext cx="195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Rovnice" r:id="rId5" imgW="888840" imgH="228600" progId="Equation.3">
                  <p:embed/>
                </p:oleObj>
              </mc:Choice>
              <mc:Fallback>
                <p:oleObj name="Rovnice" r:id="rId5" imgW="888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76872"/>
                        <a:ext cx="195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923928" y="23488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umocníme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71800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/</a:t>
            </a:r>
            <a:r>
              <a:rPr lang="cs-CZ" sz="2400" baseline="30000" dirty="0" smtClean="0"/>
              <a:t>2</a:t>
            </a:r>
            <a:endParaRPr lang="cs-CZ" sz="24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55576" y="2852936"/>
          <a:ext cx="2160241" cy="51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name="Rovnice" r:id="rId6" imgW="1180800" imgH="279360" progId="Equation.3">
                  <p:embed/>
                </p:oleObj>
              </mc:Choice>
              <mc:Fallback>
                <p:oleObj name="Rovnice" r:id="rId6" imgW="11808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852936"/>
                        <a:ext cx="2160241" cy="51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755576" y="3429000"/>
          <a:ext cx="2289088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Rovnice" r:id="rId8" imgW="1193760" imgH="203040" progId="Equation.3">
                  <p:embed/>
                </p:oleObj>
              </mc:Choice>
              <mc:Fallback>
                <p:oleObj name="Rovnice" r:id="rId8" imgW="11937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29000"/>
                        <a:ext cx="2289088" cy="389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755576" y="3861048"/>
          <a:ext cx="1875104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Rovnice" r:id="rId10" imgW="977760" imgH="203040" progId="Equation.3">
                  <p:embed/>
                </p:oleObj>
              </mc:Choice>
              <mc:Fallback>
                <p:oleObj name="Rovnice" r:id="rId10" imgW="977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861048"/>
                        <a:ext cx="1875104" cy="389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779912" y="38610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řešíme kvadratickou rovnici</a:t>
            </a:r>
            <a:endParaRPr lang="cs-CZ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55576" y="4365104"/>
          <a:ext cx="78785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Rovnice" r:id="rId12" imgW="393480" imgH="215640" progId="Equation.3">
                  <p:embed/>
                </p:oleObj>
              </mc:Choice>
              <mc:Fallback>
                <p:oleObj name="Rovnice" r:id="rId12" imgW="3934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365104"/>
                        <a:ext cx="78785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979712" y="4365104"/>
          <a:ext cx="839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Rovnice" r:id="rId14" imgW="419040" imgH="215640" progId="Equation.3">
                  <p:embed/>
                </p:oleObj>
              </mc:Choice>
              <mc:Fallback>
                <p:oleObj name="Rovnice" r:id="rId14" imgW="4190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8397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779912" y="429309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byla použita důsledková úprava – NUTNÁ ZKOUŠKA</a:t>
            </a:r>
            <a:endParaRPr lang="cs-CZ" dirty="0"/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683568" y="5157192"/>
          <a:ext cx="195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Rovnice" r:id="rId16" imgW="888840" imgH="228600" progId="Equation.3">
                  <p:embed/>
                </p:oleObj>
              </mc:Choice>
              <mc:Fallback>
                <p:oleObj name="Rovnice" r:id="rId16" imgW="8888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57192"/>
                        <a:ext cx="195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/>
        </p:nvGraphicFramePr>
        <p:xfrm>
          <a:off x="827584" y="5733256"/>
          <a:ext cx="720080" cy="387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Rovnice" r:id="rId18" imgW="330120" imgH="177480" progId="Equation.3">
                  <p:embed/>
                </p:oleObj>
              </mc:Choice>
              <mc:Fallback>
                <p:oleObj name="Rovnice" r:id="rId18" imgW="3301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733256"/>
                        <a:ext cx="720080" cy="387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3779838" y="5172075"/>
          <a:ext cx="19589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Rovnice" r:id="rId20" imgW="888840" imgH="215640" progId="Equation.3">
                  <p:embed/>
                </p:oleObj>
              </mc:Choice>
              <mc:Fallback>
                <p:oleObj name="Rovnice" r:id="rId20" imgW="8888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172075"/>
                        <a:ext cx="195897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3995936" y="5661248"/>
          <a:ext cx="94164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Rovnice" r:id="rId22" imgW="431640" imgH="164880" progId="Equation.3">
                  <p:embed/>
                </p:oleObj>
              </mc:Choice>
              <mc:Fallback>
                <p:oleObj name="Rovnice" r:id="rId22" imgW="43164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661248"/>
                        <a:ext cx="941643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55576" y="6093296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Kořenem rovnice je </a:t>
            </a:r>
            <a:r>
              <a:rPr lang="cs-CZ" sz="3200" dirty="0" smtClean="0">
                <a:solidFill>
                  <a:srgbClr val="FF0000"/>
                </a:solidFill>
              </a:rPr>
              <a:t>pouze číslo </a:t>
            </a:r>
            <a:r>
              <a:rPr lang="cs-CZ" sz="3200" dirty="0" smtClean="0">
                <a:solidFill>
                  <a:srgbClr val="FF0000"/>
                </a:solidFill>
              </a:rPr>
              <a:t>7.</a:t>
            </a:r>
            <a:endParaRPr lang="cs-CZ" sz="3200" dirty="0">
              <a:solidFill>
                <a:srgbClr val="FF0000"/>
              </a:solidFill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>
            <a:off x="1187624" y="4797152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627784" y="4797152"/>
            <a:ext cx="79208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5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395</TotalTime>
  <Words>442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Cesta</vt:lpstr>
      <vt:lpstr>Rovnice</vt:lpstr>
      <vt:lpstr>Editor rovnic 3.0</vt:lpstr>
      <vt:lpstr>Prezentace aplikace PowerPoint</vt:lpstr>
      <vt:lpstr>Rovnice</vt:lpstr>
      <vt:lpstr>Rovnice</vt:lpstr>
      <vt:lpstr>Úpravy rovnic</vt:lpstr>
      <vt:lpstr>Ekvivalentní úpravy</vt:lpstr>
      <vt:lpstr>Ekvivalentní úpravy</vt:lpstr>
      <vt:lpstr>Ekvivalentní Úpravy</vt:lpstr>
      <vt:lpstr>Důsledkové úpravy </vt:lpstr>
      <vt:lpstr>Příklad důsledkové úpravy</vt:lpstr>
      <vt:lpstr>Použité zdroje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storek</dc:creator>
  <cp:lastModifiedBy>Martin Štorek</cp:lastModifiedBy>
  <cp:revision>55</cp:revision>
  <dcterms:created xsi:type="dcterms:W3CDTF">2012-04-04T08:40:37Z</dcterms:created>
  <dcterms:modified xsi:type="dcterms:W3CDTF">2013-01-27T16:33:17Z</dcterms:modified>
</cp:coreProperties>
</file>